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2" r:id="rId4"/>
    <p:sldId id="263" r:id="rId5"/>
    <p:sldId id="264" r:id="rId6"/>
    <p:sldId id="265" r:id="rId7"/>
    <p:sldId id="261" r:id="rId8"/>
    <p:sldId id="266" r:id="rId9"/>
  </p:sldIdLst>
  <p:sldSz cx="12192000" cy="6858000"/>
  <p:notesSz cx="6858000" cy="9144000"/>
  <p:embeddedFontLst>
    <p:embeddedFont>
      <p:font typeface="Play" pitchFamily="2" charset="0"/>
      <p:regular r:id="rId11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gCXh+KpnpHMUpRjc8h6JTKmyXz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6444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howGuides="1">
      <p:cViewPr varScale="1">
        <p:scale>
          <a:sx n="117" d="100"/>
          <a:sy n="117" d="100"/>
        </p:scale>
        <p:origin x="36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, A. (Anna)" userId="bb1417ba-229e-478d-b825-a8086893fc85" providerId="ADAL" clId="{25B3BBE7-0827-0544-B742-EF595BD97DA7}"/>
    <pc:docChg chg="modSld">
      <pc:chgData name="Bon, A. (Anna)" userId="bb1417ba-229e-478d-b825-a8086893fc85" providerId="ADAL" clId="{25B3BBE7-0827-0544-B742-EF595BD97DA7}" dt="2023-09-04T05:11:56.040" v="7" actId="20577"/>
      <pc:docMkLst>
        <pc:docMk/>
      </pc:docMkLst>
      <pc:sldChg chg="modSp mod">
        <pc:chgData name="Bon, A. (Anna)" userId="bb1417ba-229e-478d-b825-a8086893fc85" providerId="ADAL" clId="{25B3BBE7-0827-0544-B742-EF595BD97DA7}" dt="2023-09-04T05:11:24.040" v="5" actId="20577"/>
        <pc:sldMkLst>
          <pc:docMk/>
          <pc:sldMk cId="2775264146" sldId="262"/>
        </pc:sldMkLst>
        <pc:spChg chg="mod">
          <ac:chgData name="Bon, A. (Anna)" userId="bb1417ba-229e-478d-b825-a8086893fc85" providerId="ADAL" clId="{25B3BBE7-0827-0544-B742-EF595BD97DA7}" dt="2023-09-04T05:11:24.040" v="5" actId="20577"/>
          <ac:spMkLst>
            <pc:docMk/>
            <pc:sldMk cId="2775264146" sldId="262"/>
            <ac:spMk id="4" creationId="{38C28862-E24F-F448-B478-915FC3726628}"/>
          </ac:spMkLst>
        </pc:spChg>
      </pc:sldChg>
      <pc:sldChg chg="modSp mod">
        <pc:chgData name="Bon, A. (Anna)" userId="bb1417ba-229e-478d-b825-a8086893fc85" providerId="ADAL" clId="{25B3BBE7-0827-0544-B742-EF595BD97DA7}" dt="2023-09-04T05:11:56.040" v="7" actId="20577"/>
        <pc:sldMkLst>
          <pc:docMk/>
          <pc:sldMk cId="1397321507" sldId="263"/>
        </pc:sldMkLst>
        <pc:spChg chg="mod">
          <ac:chgData name="Bon, A. (Anna)" userId="bb1417ba-229e-478d-b825-a8086893fc85" providerId="ADAL" clId="{25B3BBE7-0827-0544-B742-EF595BD97DA7}" dt="2023-09-04T05:11:56.040" v="7" actId="20577"/>
          <ac:spMkLst>
            <pc:docMk/>
            <pc:sldMk cId="1397321507" sldId="263"/>
            <ac:spMk id="2" creationId="{51808B58-27AE-FD49-9CE9-106167A9D2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6;p1">
            <a:extLst>
              <a:ext uri="{FF2B5EF4-FFF2-40B4-BE49-F238E27FC236}">
                <a16:creationId xmlns:a16="http://schemas.microsoft.com/office/drawing/2014/main" id="{F83584CE-FFC8-4948-CD17-28B1B49F904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205669" y="0"/>
            <a:ext cx="8450262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NL" sz="2800" b="1" dirty="0"/>
              <a:t>A 360 DEGREES PERSPECTIVE ON THE VALUE OF MUSIC</a:t>
            </a:r>
            <a:endParaRPr sz="2800" b="1" dirty="0"/>
          </a:p>
        </p:txBody>
      </p:sp>
      <p:sp>
        <p:nvSpPr>
          <p:cNvPr id="6" name="Google Shape;87;p1">
            <a:extLst>
              <a:ext uri="{FF2B5EF4-FFF2-40B4-BE49-F238E27FC236}">
                <a16:creationId xmlns:a16="http://schemas.microsoft.com/office/drawing/2014/main" id="{AB534FE7-D3C4-96C1-99F2-927F3119A05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274431" y="4330361"/>
            <a:ext cx="4381500" cy="146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NL" sz="2000" b="1" dirty="0"/>
              <a:t>Meeting Name</a:t>
            </a:r>
            <a:r>
              <a:rPr lang="nl-NL" sz="2000" b="1" dirty="0"/>
              <a:t>:</a:t>
            </a:r>
            <a:r>
              <a:rPr lang="en-NL" sz="2000" b="1" dirty="0"/>
              <a:t> </a:t>
            </a:r>
            <a:endParaRPr dirty="0"/>
          </a:p>
          <a:p>
            <a:pPr marL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</a:pPr>
            <a:r>
              <a:rPr lang="en-NL" sz="2000" b="1" dirty="0"/>
              <a:t>Date:</a:t>
            </a:r>
            <a:endParaRPr dirty="0"/>
          </a:p>
          <a:p>
            <a:pPr marL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</a:pPr>
            <a:r>
              <a:rPr lang="en-NL" sz="2000" b="1" dirty="0"/>
              <a:t>Presenter:  </a:t>
            </a:r>
            <a:endParaRPr dirty="0"/>
          </a:p>
        </p:txBody>
      </p:sp>
      <p:pic>
        <p:nvPicPr>
          <p:cNvPr id="7" name="Google Shape;88;p1" descr="Logo, company name&#10;&#10;Description automatically generated">
            <a:extLst>
              <a:ext uri="{FF2B5EF4-FFF2-40B4-BE49-F238E27FC236}">
                <a16:creationId xmlns:a16="http://schemas.microsoft.com/office/drawing/2014/main" id="{9E511C6B-5FCA-80ED-1011-E34C3AB44C6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2853" t="40582" r="1208"/>
          <a:stretch/>
        </p:blipFill>
        <p:spPr>
          <a:xfrm>
            <a:off x="6921400" y="509134"/>
            <a:ext cx="4197350" cy="165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4203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7484110" y="2150110"/>
            <a:ext cx="5295901" cy="229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70C0"/>
                </a:solidFill>
              </a:defRPr>
            </a:lvl1pPr>
            <a:lvl2pPr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2064815" y="-764745"/>
            <a:ext cx="5295901" cy="812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" name="Google Shape;14;p6">
            <a:extLst>
              <a:ext uri="{FF2B5EF4-FFF2-40B4-BE49-F238E27FC236}">
                <a16:creationId xmlns:a16="http://schemas.microsoft.com/office/drawing/2014/main" id="{FDEA7752-8CBC-C243-E147-23D8CA45E378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400546" y="6332538"/>
            <a:ext cx="11860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15;p6">
            <a:extLst>
              <a:ext uri="{FF2B5EF4-FFF2-40B4-BE49-F238E27FC236}">
                <a16:creationId xmlns:a16="http://schemas.microsoft.com/office/drawing/2014/main" id="{69D9DEE4-8C77-CC7D-1A71-4C97A1C7A38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684172" y="6321582"/>
            <a:ext cx="274872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16;p6">
            <a:extLst>
              <a:ext uri="{FF2B5EF4-FFF2-40B4-BE49-F238E27FC236}">
                <a16:creationId xmlns:a16="http://schemas.microsoft.com/office/drawing/2014/main" id="{6822109B-D88A-E841-FAC3-2953A3FB9E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rgbClr val="0070C0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fld id="{00000000-1234-1234-1234-123412341234}" type="slidenum">
              <a:rPr lang="en-NL" smtClean="0"/>
              <a:pPr/>
              <a:t>‹#›</a:t>
            </a:fld>
            <a:endParaRPr lang="en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91AA8-8B5B-FCF2-E5B6-142F91A3A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CA86E-10DD-6377-6602-141214AF0FF8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3277355" y="6321582"/>
            <a:ext cx="4137434" cy="36512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E8E4E0-B5C4-FE45-8B01-1CF408C0951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00000-1234-1234-1234-123412341234}" type="slidenum">
              <a:rPr lang="en-NL" smtClean="0"/>
              <a:pPr/>
              <a:t>‹#›</a:t>
            </a:fld>
            <a:endParaRPr lang="en-NL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F51C5F5-6B08-6357-3BFA-34FF6FF101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2463" y="1982788"/>
            <a:ext cx="10701337" cy="3892550"/>
          </a:xfrm>
        </p:spPr>
        <p:txBody>
          <a:bodyPr/>
          <a:lstStyle>
            <a:lvl1pPr>
              <a:buClr>
                <a:srgbClr val="0070C0"/>
              </a:buCl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70C0"/>
              </a:buCl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70C0"/>
              </a:buCl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70C0"/>
              </a:buCl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70C0"/>
              </a:buCl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224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652463" y="647700"/>
            <a:ext cx="10625137" cy="11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70C0"/>
                </a:solidFill>
              </a:defRPr>
            </a:lvl1pPr>
            <a:lvl2pPr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914400" y="1825625"/>
            <a:ext cx="49911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6248400" y="1825625"/>
            <a:ext cx="5029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14;p6">
            <a:extLst>
              <a:ext uri="{FF2B5EF4-FFF2-40B4-BE49-F238E27FC236}">
                <a16:creationId xmlns:a16="http://schemas.microsoft.com/office/drawing/2014/main" id="{E89E58A5-2C60-AAC4-677F-20400047CEDB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400546" y="6332538"/>
            <a:ext cx="11860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15;p6">
            <a:extLst>
              <a:ext uri="{FF2B5EF4-FFF2-40B4-BE49-F238E27FC236}">
                <a16:creationId xmlns:a16="http://schemas.microsoft.com/office/drawing/2014/main" id="{545D7728-5B7F-302A-774D-767A327FB30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684173" y="6321582"/>
            <a:ext cx="273061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16;p6">
            <a:extLst>
              <a:ext uri="{FF2B5EF4-FFF2-40B4-BE49-F238E27FC236}">
                <a16:creationId xmlns:a16="http://schemas.microsoft.com/office/drawing/2014/main" id="{044BCFC0-3960-6CD9-6563-06A3100169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rgbClr val="0070C0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fld id="{00000000-1234-1234-1234-123412341234}" type="slidenum">
              <a:rPr lang="en-NL" smtClean="0"/>
              <a:pPr/>
              <a:t>‹#›</a:t>
            </a:fld>
            <a:endParaRPr lang="en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652371" y="647699"/>
            <a:ext cx="10625229" cy="1150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70C0"/>
                </a:solidFill>
              </a:defRPr>
            </a:lvl1pPr>
            <a:lvl2pPr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655863" y="1879599"/>
            <a:ext cx="5157787" cy="675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None/>
              <a:defRPr sz="1800" b="1" cap="none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655863" y="2560955"/>
            <a:ext cx="5157787" cy="3649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094412" y="1879599"/>
            <a:ext cx="5183188" cy="675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None/>
              <a:defRPr sz="1800" b="1" cap="none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094412" y="2560955"/>
            <a:ext cx="5183188" cy="3649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14;p6">
            <a:extLst>
              <a:ext uri="{FF2B5EF4-FFF2-40B4-BE49-F238E27FC236}">
                <a16:creationId xmlns:a16="http://schemas.microsoft.com/office/drawing/2014/main" id="{C8B80ACB-96EC-DC9F-8D0A-09B7BAC1D885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400546" y="6332538"/>
            <a:ext cx="11860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15;p6">
            <a:extLst>
              <a:ext uri="{FF2B5EF4-FFF2-40B4-BE49-F238E27FC236}">
                <a16:creationId xmlns:a16="http://schemas.microsoft.com/office/drawing/2014/main" id="{2272EA86-9A63-1355-DC34-A29D2021A39C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684172" y="6321582"/>
            <a:ext cx="275777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16;p6">
            <a:extLst>
              <a:ext uri="{FF2B5EF4-FFF2-40B4-BE49-F238E27FC236}">
                <a16:creationId xmlns:a16="http://schemas.microsoft.com/office/drawing/2014/main" id="{D82913F1-1366-FEF6-E6AF-388574922FF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652463" y="647700"/>
            <a:ext cx="10625137" cy="11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70C0"/>
                </a:solidFill>
              </a:defRPr>
            </a:lvl1pPr>
            <a:lvl2pPr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" name="Google Shape;14;p6">
            <a:extLst>
              <a:ext uri="{FF2B5EF4-FFF2-40B4-BE49-F238E27FC236}">
                <a16:creationId xmlns:a16="http://schemas.microsoft.com/office/drawing/2014/main" id="{8905DA86-B430-7F04-F105-B03FF21D11F4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400546" y="6332538"/>
            <a:ext cx="11860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15;p6">
            <a:extLst>
              <a:ext uri="{FF2B5EF4-FFF2-40B4-BE49-F238E27FC236}">
                <a16:creationId xmlns:a16="http://schemas.microsoft.com/office/drawing/2014/main" id="{B2BE5B44-07D6-BAFC-908B-7343890E580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684173" y="6321582"/>
            <a:ext cx="276683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16;p6">
            <a:extLst>
              <a:ext uri="{FF2B5EF4-FFF2-40B4-BE49-F238E27FC236}">
                <a16:creationId xmlns:a16="http://schemas.microsoft.com/office/drawing/2014/main" id="{FD38E40D-5535-7B7A-B79E-CA43E3B114F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rgbClr val="0070C0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fld id="{00000000-1234-1234-1234-123412341234}" type="slidenum">
              <a:rPr lang="en-NL" smtClean="0"/>
              <a:pPr/>
              <a:t>‹#›</a:t>
            </a:fld>
            <a:endParaRPr lang="en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;p6">
            <a:extLst>
              <a:ext uri="{FF2B5EF4-FFF2-40B4-BE49-F238E27FC236}">
                <a16:creationId xmlns:a16="http://schemas.microsoft.com/office/drawing/2014/main" id="{95FF6235-344A-BE61-D4DD-0531E98A0A86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400546" y="6332538"/>
            <a:ext cx="11860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15;p6">
            <a:extLst>
              <a:ext uri="{FF2B5EF4-FFF2-40B4-BE49-F238E27FC236}">
                <a16:creationId xmlns:a16="http://schemas.microsoft.com/office/drawing/2014/main" id="{67FCBA7F-F30F-326B-6612-C62DF6C3C30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684172" y="6321582"/>
            <a:ext cx="275777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16;p6">
            <a:extLst>
              <a:ext uri="{FF2B5EF4-FFF2-40B4-BE49-F238E27FC236}">
                <a16:creationId xmlns:a16="http://schemas.microsoft.com/office/drawing/2014/main" id="{1487D113-B2DA-7BE5-9F38-FEACA911B57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>
                <a:solidFill>
                  <a:srgbClr val="0070C0"/>
                </a:solidFill>
              </a:defRPr>
            </a:lvl1pPr>
            <a:lvl2pPr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540188" y="914400"/>
            <a:ext cx="5737412" cy="5029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  <a:defRPr sz="3200"/>
            </a:lvl1pPr>
            <a:lvl2pPr marL="914400" lvl="1" indent="-36195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100"/>
              <a:buChar char="•"/>
              <a:defRPr sz="2800"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2400"/>
            </a:lvl3pPr>
            <a:lvl4pPr marL="1828800" lvl="3" indent="-32385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 sz="2000"/>
            </a:lvl4pPr>
            <a:lvl5pPr marL="2286000" lvl="4" indent="-32385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652372" y="2697479"/>
            <a:ext cx="4119654" cy="324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5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" name="Google Shape;14;p6">
            <a:extLst>
              <a:ext uri="{FF2B5EF4-FFF2-40B4-BE49-F238E27FC236}">
                <a16:creationId xmlns:a16="http://schemas.microsoft.com/office/drawing/2014/main" id="{6CAA0D0D-8D11-315A-0B9A-660058ECC264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400546" y="6332538"/>
            <a:ext cx="11860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15;p6">
            <a:extLst>
              <a:ext uri="{FF2B5EF4-FFF2-40B4-BE49-F238E27FC236}">
                <a16:creationId xmlns:a16="http://schemas.microsoft.com/office/drawing/2014/main" id="{8BD353D3-39D9-75CB-34E4-4F59681DCAC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684172" y="6321582"/>
            <a:ext cx="275777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16;p6">
            <a:extLst>
              <a:ext uri="{FF2B5EF4-FFF2-40B4-BE49-F238E27FC236}">
                <a16:creationId xmlns:a16="http://schemas.microsoft.com/office/drawing/2014/main" id="{A6C1652B-8E28-0796-22EA-D93864B8031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rgbClr val="0070C0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fld id="{00000000-1234-1234-1234-123412341234}" type="slidenum">
              <a:rPr lang="en-NL" smtClean="0"/>
              <a:pPr/>
              <a:t>‹#›</a:t>
            </a:fld>
            <a:endParaRPr lang="en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>
                <a:solidFill>
                  <a:srgbClr val="0070C0"/>
                </a:solidFill>
              </a:defRPr>
            </a:lvl1pPr>
            <a:lvl2pPr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486400" y="914400"/>
            <a:ext cx="5791200" cy="502919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652372" y="2697480"/>
            <a:ext cx="4119654" cy="3171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5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" name="Google Shape;14;p6">
            <a:extLst>
              <a:ext uri="{FF2B5EF4-FFF2-40B4-BE49-F238E27FC236}">
                <a16:creationId xmlns:a16="http://schemas.microsoft.com/office/drawing/2014/main" id="{9453E6E1-35A4-B93A-D43F-80886528FE6C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400546" y="6332538"/>
            <a:ext cx="11860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15;p6">
            <a:extLst>
              <a:ext uri="{FF2B5EF4-FFF2-40B4-BE49-F238E27FC236}">
                <a16:creationId xmlns:a16="http://schemas.microsoft.com/office/drawing/2014/main" id="{68BDAC6D-CAE3-568D-5762-7D53E5BCCC4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684173" y="6321582"/>
            <a:ext cx="273967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16;p6">
            <a:extLst>
              <a:ext uri="{FF2B5EF4-FFF2-40B4-BE49-F238E27FC236}">
                <a16:creationId xmlns:a16="http://schemas.microsoft.com/office/drawing/2014/main" id="{6728B948-C149-1F05-771F-4D27D4B55CF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rgbClr val="0070C0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fld id="{00000000-1234-1234-1234-123412341234}" type="slidenum">
              <a:rPr lang="en-NL" smtClean="0"/>
              <a:pPr/>
              <a:t>‹#›</a:t>
            </a:fld>
            <a:endParaRPr lang="en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52463" y="647700"/>
            <a:ext cx="10625137" cy="11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70C0"/>
                </a:solidFill>
              </a:defRPr>
            </a:lvl1pPr>
            <a:lvl2pPr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4038601" y="-1290637"/>
            <a:ext cx="3848100" cy="1062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14;p6">
            <a:extLst>
              <a:ext uri="{FF2B5EF4-FFF2-40B4-BE49-F238E27FC236}">
                <a16:creationId xmlns:a16="http://schemas.microsoft.com/office/drawing/2014/main" id="{E1D71F98-88D2-1EBA-56AA-E5A5B21C4B6B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400546" y="6332538"/>
            <a:ext cx="11860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15;p6">
            <a:extLst>
              <a:ext uri="{FF2B5EF4-FFF2-40B4-BE49-F238E27FC236}">
                <a16:creationId xmlns:a16="http://schemas.microsoft.com/office/drawing/2014/main" id="{E3D6692A-D5E7-C9D3-C1ED-69B59DFF5CE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4684173" y="6321582"/>
            <a:ext cx="27289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16;p6">
            <a:extLst>
              <a:ext uri="{FF2B5EF4-FFF2-40B4-BE49-F238E27FC236}">
                <a16:creationId xmlns:a16="http://schemas.microsoft.com/office/drawing/2014/main" id="{46BBED3A-B61A-970C-C9C7-2A7F8747829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rgbClr val="0070C0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fld id="{00000000-1234-1234-1234-123412341234}" type="slidenum">
              <a:rPr lang="en-NL" smtClean="0"/>
              <a:pPr/>
              <a:t>‹#›</a:t>
            </a:fld>
            <a:endParaRPr lang="en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 amt="10199"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652463" y="2095500"/>
            <a:ext cx="10620375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L="914400" marR="0" lvl="1" indent="-31432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1371600" marR="0" lvl="2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1828800" marR="0" lvl="3" indent="-29527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2286000" marR="0" lvl="4" indent="-29527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 dirty="0"/>
          </a:p>
        </p:txBody>
      </p:sp>
      <p:pic>
        <p:nvPicPr>
          <p:cNvPr id="2" name="Google Shape;98;p2" descr="Logo, company name&#10;&#10;Description automatically generated">
            <a:extLst>
              <a:ext uri="{FF2B5EF4-FFF2-40B4-BE49-F238E27FC236}">
                <a16:creationId xmlns:a16="http://schemas.microsoft.com/office/drawing/2014/main" id="{C3B24D7A-706C-7C37-AE44-36846E98A054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 l="1458" t="40582" r="2603"/>
          <a:stretch/>
        </p:blipFill>
        <p:spPr>
          <a:xfrm>
            <a:off x="467384" y="5822950"/>
            <a:ext cx="2630488" cy="10350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5;p6">
            <a:extLst>
              <a:ext uri="{FF2B5EF4-FFF2-40B4-BE49-F238E27FC236}">
                <a16:creationId xmlns:a16="http://schemas.microsoft.com/office/drawing/2014/main" id="{D407A75C-1E5E-330A-8BD2-0E7ED280017B}"/>
              </a:ext>
            </a:extLst>
          </p:cNvPr>
          <p:cNvSpPr txBox="1">
            <a:spLocks noGrp="1"/>
          </p:cNvSpPr>
          <p:nvPr>
            <p:ph type="ftr" idx="3"/>
          </p:nvPr>
        </p:nvSpPr>
        <p:spPr>
          <a:xfrm>
            <a:off x="3277355" y="6321582"/>
            <a:ext cx="413743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0070C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nl-NL" dirty="0"/>
          </a:p>
        </p:txBody>
      </p:sp>
      <p:sp>
        <p:nvSpPr>
          <p:cNvPr id="12" name="Google Shape;16;p6">
            <a:extLst>
              <a:ext uri="{FF2B5EF4-FFF2-40B4-BE49-F238E27FC236}">
                <a16:creationId xmlns:a16="http://schemas.microsoft.com/office/drawing/2014/main" id="{3613726A-CE6F-740D-B8FB-0AEEF447CE30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11444288" y="6332538"/>
            <a:ext cx="539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rgbClr val="0070C0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fld id="{00000000-1234-1234-1234-123412341234}" type="slidenum">
              <a:rPr lang="en-NL" smtClean="0"/>
              <a:pPr/>
              <a:t>‹#›</a:t>
            </a:fld>
            <a:endParaRPr lang="en-NL" dirty="0"/>
          </a:p>
        </p:txBody>
      </p:sp>
      <p:pic>
        <p:nvPicPr>
          <p:cNvPr id="13" name="Google Shape;99;p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95CEBD92-742A-2EA4-3B76-A3F8B37EF472}"/>
              </a:ext>
            </a:extLst>
          </p:cNvPr>
          <p:cNvPicPr preferRelativeResize="0"/>
          <p:nvPr userDrawn="1"/>
        </p:nvPicPr>
        <p:blipFill rotWithShape="1">
          <a:blip r:embed="rId14">
            <a:alphaModFix/>
          </a:blip>
          <a:srcRect/>
          <a:stretch/>
        </p:blipFill>
        <p:spPr>
          <a:xfrm>
            <a:off x="7445075" y="5981700"/>
            <a:ext cx="3943350" cy="8763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14443B68-469F-FC1E-D605-33F69D54B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365125"/>
            <a:ext cx="107013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600" b="0" i="0" u="none" strike="noStrike" cap="none" dirty="0">
          <a:solidFill>
            <a:srgbClr val="0070C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133350" marR="0" lvl="0" indent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42169-76F7-7B63-B6E7-B0631F182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2220" y="760286"/>
            <a:ext cx="8131896" cy="3098087"/>
          </a:xfrm>
        </p:spPr>
        <p:txBody>
          <a:bodyPr/>
          <a:lstStyle/>
          <a:p>
            <a:pPr algn="ctr"/>
            <a:r>
              <a:rPr lang="en-NL" sz="3600" b="1" dirty="0"/>
              <a:t>A 360 DEGREES PERSPECTIVE ON THE VALUE OF MUSIC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742C0-69F2-A84B-7F5F-204BD1D07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7380" y="4094055"/>
            <a:ext cx="4381500" cy="1468437"/>
          </a:xfrm>
        </p:spPr>
        <p:txBody>
          <a:bodyPr/>
          <a:lstStyle/>
          <a:p>
            <a:pPr marL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nl-NL" sz="2000" b="1" dirty="0"/>
              <a:t>D 8.2 Data Management Plan </a:t>
            </a:r>
            <a:endParaRPr lang="nl-NL" dirty="0"/>
          </a:p>
          <a:p>
            <a:pPr marL="0" lvl="0" indent="0" algn="ct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</a:pPr>
            <a:r>
              <a:rPr lang="nl-NL" sz="2000" b="1" dirty="0"/>
              <a:t>4-5-6 Septe</a:t>
            </a:r>
            <a:r>
              <a:rPr lang="nl-NL" b="1" dirty="0"/>
              <a:t>m</a:t>
            </a:r>
            <a:r>
              <a:rPr lang="nl-NL" sz="2000" b="1" dirty="0"/>
              <a:t>ber</a:t>
            </a:r>
            <a:endParaRPr lang="nl-NL" dirty="0"/>
          </a:p>
          <a:p>
            <a:pPr marL="0" lvl="0" indent="0" algn="ct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</a:pPr>
            <a:r>
              <a:rPr lang="nl-NL" sz="2000" b="1" dirty="0"/>
              <a:t>Anna Bon/Mekky </a:t>
            </a:r>
            <a:r>
              <a:rPr lang="nl-NL" sz="2000" b="1" dirty="0" err="1"/>
              <a:t>Zaidi</a:t>
            </a:r>
            <a:r>
              <a:rPr lang="nl-NL" sz="2000" b="1" dirty="0"/>
              <a:t>  </a:t>
            </a:r>
            <a:endParaRPr lang="nl-NL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4642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52592-9C86-452B-ACC4-37B602A56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data management plan?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A44D88-D212-D099-D9F9-7D585AD5EFA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00000-1234-1234-1234-123412341234}" type="slidenum">
              <a:rPr lang="en-NL" smtClean="0"/>
              <a:pPr/>
              <a:t>2</a:t>
            </a:fld>
            <a:endParaRPr lang="en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BDBCB8-E889-9565-1D33-EC8FA3C88E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Data is the world’s new gold, it is the most important resource in the digital knowledge economy</a:t>
            </a:r>
          </a:p>
          <a:p>
            <a:r>
              <a:rPr lang="en-GB" dirty="0"/>
              <a:t>Data management is becoming more and more critical for research</a:t>
            </a:r>
          </a:p>
          <a:p>
            <a:r>
              <a:rPr lang="en-GB" dirty="0"/>
              <a:t>The EU (and many other entities) require a data management plan for every research project.</a:t>
            </a:r>
          </a:p>
          <a:p>
            <a:r>
              <a:rPr lang="en-GB" dirty="0"/>
              <a:t>The MUSIC360 project is all about data – we must prepare a good DMP</a:t>
            </a:r>
          </a:p>
        </p:txBody>
      </p:sp>
    </p:spTree>
    <p:extLst>
      <p:ext uri="{BB962C8B-B14F-4D97-AF65-F5344CB8AC3E}">
        <p14:creationId xmlns:p14="http://schemas.microsoft.com/office/powerpoint/2010/main" val="3482885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91BD43-2E11-0C44-8E4C-291AC2703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Data management in </a:t>
            </a:r>
            <a:r>
              <a:rPr lang="nl-NL" dirty="0" err="1"/>
              <a:t>interdisciplinary</a:t>
            </a:r>
            <a:r>
              <a:rPr lang="nl-NL" dirty="0"/>
              <a:t> </a:t>
            </a:r>
            <a:r>
              <a:rPr lang="nl-NL" dirty="0" err="1"/>
              <a:t>projects</a:t>
            </a:r>
            <a:endParaRPr lang="nl-NL" dirty="0"/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65B8EF53-1A4A-D94A-813C-14CB5AD190E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00000-1234-1234-1234-123412341234}" type="slidenum">
              <a:rPr lang="en-NL" smtClean="0"/>
              <a:pPr/>
              <a:t>3</a:t>
            </a:fld>
            <a:endParaRPr lang="en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C28862-E24F-F448-B478-915FC37266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/>
              <a:t>Music360 is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inter</a:t>
            </a:r>
            <a:r>
              <a:rPr lang="nl-NL" dirty="0"/>
              <a:t>- and trans-disciplinary project</a:t>
            </a:r>
          </a:p>
          <a:p>
            <a:r>
              <a:rPr lang="nl-NL" dirty="0"/>
              <a:t>Every discipline or business has </a:t>
            </a:r>
            <a:r>
              <a:rPr lang="nl-NL" dirty="0" err="1"/>
              <a:t>its</a:t>
            </a:r>
            <a:r>
              <a:rPr lang="nl-NL" dirty="0"/>
              <a:t> </a:t>
            </a:r>
            <a:r>
              <a:rPr lang="nl-NL" dirty="0" err="1"/>
              <a:t>own</a:t>
            </a:r>
            <a:r>
              <a:rPr lang="nl-NL" dirty="0"/>
              <a:t> data management </a:t>
            </a:r>
            <a:r>
              <a:rPr lang="nl-NL" dirty="0" err="1"/>
              <a:t>practices</a:t>
            </a:r>
            <a:r>
              <a:rPr lang="nl-NL" dirty="0"/>
              <a:t>, </a:t>
            </a:r>
            <a:r>
              <a:rPr lang="nl-NL" dirty="0" err="1"/>
              <a:t>rules</a:t>
            </a:r>
            <a:r>
              <a:rPr lang="nl-NL" dirty="0"/>
              <a:t> </a:t>
            </a:r>
            <a:r>
              <a:rPr lang="nl-NL" dirty="0" err="1"/>
              <a:t>protocols</a:t>
            </a:r>
            <a:endParaRPr lang="nl-NL" dirty="0"/>
          </a:p>
          <a:p>
            <a:r>
              <a:rPr lang="nl-NL" dirty="0"/>
              <a:t>For the </a:t>
            </a:r>
            <a:r>
              <a:rPr lang="nl-NL" dirty="0" err="1"/>
              <a:t>CMOs</a:t>
            </a:r>
            <a:r>
              <a:rPr lang="nl-NL" dirty="0"/>
              <a:t> data is </a:t>
            </a:r>
            <a:r>
              <a:rPr lang="nl-NL" dirty="0" err="1"/>
              <a:t>their</a:t>
            </a:r>
            <a:r>
              <a:rPr lang="nl-NL" dirty="0"/>
              <a:t> </a:t>
            </a:r>
            <a:r>
              <a:rPr lang="nl-NL" dirty="0" err="1"/>
              <a:t>core</a:t>
            </a:r>
            <a:r>
              <a:rPr lang="nl-NL" dirty="0"/>
              <a:t> asset.</a:t>
            </a:r>
          </a:p>
          <a:p>
            <a:r>
              <a:rPr lang="nl-NL" dirty="0"/>
              <a:t>For the </a:t>
            </a:r>
            <a:r>
              <a:rPr lang="nl-NL" dirty="0" err="1"/>
              <a:t>academic</a:t>
            </a:r>
            <a:r>
              <a:rPr lang="nl-NL" dirty="0"/>
              <a:t> disciplines data management is </a:t>
            </a:r>
            <a:r>
              <a:rPr lang="nl-NL" dirty="0" err="1"/>
              <a:t>not</a:t>
            </a:r>
            <a:r>
              <a:rPr lang="nl-NL" dirty="0"/>
              <a:t> the </a:t>
            </a:r>
            <a:r>
              <a:rPr lang="nl-NL" dirty="0" err="1"/>
              <a:t>same</a:t>
            </a:r>
            <a:r>
              <a:rPr lang="nl-NL" dirty="0"/>
              <a:t>, </a:t>
            </a:r>
            <a:r>
              <a:rPr lang="nl-NL" dirty="0" err="1"/>
              <a:t>depending</a:t>
            </a:r>
            <a:r>
              <a:rPr lang="nl-NL" dirty="0"/>
              <a:t> on </a:t>
            </a:r>
            <a:r>
              <a:rPr lang="nl-NL" dirty="0" err="1"/>
              <a:t>the</a:t>
            </a:r>
            <a:r>
              <a:rPr lang="nl-NL" dirty="0"/>
              <a:t> type of data and the </a:t>
            </a:r>
            <a:r>
              <a:rPr lang="nl-NL" dirty="0" err="1"/>
              <a:t>methodologies</a:t>
            </a:r>
            <a:r>
              <a:rPr lang="nl-NL" dirty="0"/>
              <a:t> and </a:t>
            </a:r>
            <a:r>
              <a:rPr lang="nl-NL" dirty="0" err="1"/>
              <a:t>traditions</a:t>
            </a:r>
            <a:r>
              <a:rPr lang="nl-NL" dirty="0"/>
              <a:t> of </a:t>
            </a:r>
            <a:r>
              <a:rPr lang="nl-NL" dirty="0" err="1"/>
              <a:t>each</a:t>
            </a:r>
            <a:r>
              <a:rPr lang="nl-NL" dirty="0"/>
              <a:t> discipline</a:t>
            </a:r>
          </a:p>
          <a:p>
            <a:r>
              <a:rPr lang="nl-NL" dirty="0"/>
              <a:t>In MUSIC360 we </a:t>
            </a:r>
            <a:r>
              <a:rPr lang="nl-NL" dirty="0" err="1"/>
              <a:t>collaborate</a:t>
            </a:r>
            <a:r>
              <a:rPr lang="nl-NL" dirty="0"/>
              <a:t> with Computer </a:t>
            </a:r>
            <a:r>
              <a:rPr lang="nl-NL" dirty="0" err="1"/>
              <a:t>Science</a:t>
            </a:r>
            <a:r>
              <a:rPr lang="nl-NL" dirty="0"/>
              <a:t>, </a:t>
            </a:r>
            <a:r>
              <a:rPr lang="nl-NL" dirty="0" err="1"/>
              <a:t>Social</a:t>
            </a:r>
            <a:r>
              <a:rPr lang="nl-NL" dirty="0"/>
              <a:t> Sciences, </a:t>
            </a:r>
            <a:r>
              <a:rPr lang="nl-NL" dirty="0" err="1"/>
              <a:t>Economics</a:t>
            </a:r>
            <a:r>
              <a:rPr lang="nl-NL" dirty="0"/>
              <a:t> and we </a:t>
            </a:r>
            <a:r>
              <a:rPr lang="nl-NL" dirty="0" err="1"/>
              <a:t>use</a:t>
            </a:r>
            <a:r>
              <a:rPr lang="nl-NL" dirty="0"/>
              <a:t> data </a:t>
            </a:r>
            <a:r>
              <a:rPr lang="nl-NL" dirty="0" err="1"/>
              <a:t>collected</a:t>
            </a:r>
            <a:r>
              <a:rPr lang="nl-NL" dirty="0"/>
              <a:t> or </a:t>
            </a:r>
            <a:r>
              <a:rPr lang="nl-NL" dirty="0" err="1"/>
              <a:t>provided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the non-universities partners.</a:t>
            </a:r>
          </a:p>
          <a:p>
            <a:r>
              <a:rPr lang="nl-NL" dirty="0"/>
              <a:t>This </a:t>
            </a:r>
            <a:r>
              <a:rPr lang="nl-NL" dirty="0" err="1"/>
              <a:t>makes</a:t>
            </a:r>
            <a:r>
              <a:rPr lang="nl-NL" dirty="0"/>
              <a:t> </a:t>
            </a:r>
            <a:r>
              <a:rPr lang="nl-NL" dirty="0" err="1"/>
              <a:t>our</a:t>
            </a:r>
            <a:r>
              <a:rPr lang="nl-NL" dirty="0"/>
              <a:t> data management plan </a:t>
            </a:r>
            <a:r>
              <a:rPr lang="nl-NL" dirty="0" err="1"/>
              <a:t>both</a:t>
            </a:r>
            <a:r>
              <a:rPr lang="nl-NL" dirty="0"/>
              <a:t> “easy” and “complex”</a:t>
            </a:r>
          </a:p>
        </p:txBody>
      </p:sp>
    </p:spTree>
    <p:extLst>
      <p:ext uri="{BB962C8B-B14F-4D97-AF65-F5344CB8AC3E}">
        <p14:creationId xmlns:p14="http://schemas.microsoft.com/office/powerpoint/2010/main" val="277526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808B58-27AE-FD49-9CE9-106167A9D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What</a:t>
            </a:r>
            <a:r>
              <a:rPr lang="nl-NL" dirty="0"/>
              <a:t> universities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EU </a:t>
            </a:r>
            <a:r>
              <a:rPr lang="nl-NL" dirty="0" err="1"/>
              <a:t>would</a:t>
            </a:r>
            <a:r>
              <a:rPr lang="nl-NL" dirty="0"/>
              <a:t> like 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62C41244-17B1-C84D-AE41-DFC5FB0FAA9E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00000-1234-1234-1234-123412341234}" type="slidenum">
              <a:rPr lang="en-NL" smtClean="0"/>
              <a:pPr/>
              <a:t>4</a:t>
            </a:fld>
            <a:endParaRPr lang="en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970C18B-7A1C-BE49-9F53-FB478F9967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/>
              <a:t>FAIR data </a:t>
            </a:r>
            <a:r>
              <a:rPr lang="nl-NL" dirty="0" err="1"/>
              <a:t>Findable</a:t>
            </a:r>
            <a:r>
              <a:rPr lang="nl-NL" dirty="0"/>
              <a:t>, </a:t>
            </a:r>
            <a:r>
              <a:rPr lang="nl-NL" dirty="0" err="1"/>
              <a:t>Accessible</a:t>
            </a:r>
            <a:r>
              <a:rPr lang="nl-NL" dirty="0"/>
              <a:t>, </a:t>
            </a:r>
            <a:r>
              <a:rPr lang="nl-NL" dirty="0" err="1"/>
              <a:t>Interoperable</a:t>
            </a:r>
            <a:r>
              <a:rPr lang="nl-NL" dirty="0"/>
              <a:t>, </a:t>
            </a:r>
            <a:r>
              <a:rPr lang="nl-NL" dirty="0" err="1"/>
              <a:t>Reusable</a:t>
            </a:r>
            <a:endParaRPr lang="nl-NL" dirty="0"/>
          </a:p>
          <a:p>
            <a:r>
              <a:rPr lang="nl-NL" dirty="0" err="1"/>
              <a:t>Why</a:t>
            </a:r>
            <a:r>
              <a:rPr lang="nl-NL" dirty="0"/>
              <a:t> do universities want this? For </a:t>
            </a:r>
            <a:r>
              <a:rPr lang="nl-NL" dirty="0" err="1"/>
              <a:t>scrutiny</a:t>
            </a:r>
            <a:r>
              <a:rPr lang="nl-NL" dirty="0"/>
              <a:t>, </a:t>
            </a:r>
            <a:r>
              <a:rPr lang="nl-NL" dirty="0" err="1"/>
              <a:t>reproducibility</a:t>
            </a:r>
            <a:r>
              <a:rPr lang="nl-NL" dirty="0"/>
              <a:t>, </a:t>
            </a:r>
            <a:r>
              <a:rPr lang="nl-NL" dirty="0" err="1"/>
              <a:t>collaboration</a:t>
            </a:r>
            <a:r>
              <a:rPr lang="nl-NL" dirty="0"/>
              <a:t>, </a:t>
            </a:r>
            <a:r>
              <a:rPr lang="nl-NL" dirty="0" err="1"/>
              <a:t>openness</a:t>
            </a:r>
            <a:endParaRPr lang="nl-NL" dirty="0"/>
          </a:p>
          <a:p>
            <a:r>
              <a:rPr lang="nl-NL" dirty="0" err="1"/>
              <a:t>Why</a:t>
            </a:r>
            <a:r>
              <a:rPr lang="nl-NL" dirty="0"/>
              <a:t> is this </a:t>
            </a:r>
            <a:r>
              <a:rPr lang="nl-NL" dirty="0" err="1"/>
              <a:t>often</a:t>
            </a:r>
            <a:r>
              <a:rPr lang="nl-NL" dirty="0"/>
              <a:t>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possible</a:t>
            </a:r>
            <a:r>
              <a:rPr lang="nl-NL" dirty="0"/>
              <a:t>?</a:t>
            </a:r>
          </a:p>
          <a:p>
            <a:r>
              <a:rPr lang="nl-NL" dirty="0" err="1"/>
              <a:t>Therefore</a:t>
            </a:r>
            <a:r>
              <a:rPr lang="nl-NL" dirty="0"/>
              <a:t> the EU </a:t>
            </a:r>
            <a:r>
              <a:rPr lang="nl-NL" dirty="0" err="1"/>
              <a:t>writes</a:t>
            </a:r>
            <a:r>
              <a:rPr lang="nl-NL" dirty="0"/>
              <a:t>: “</a:t>
            </a:r>
            <a:r>
              <a:rPr lang="nl-NL" i="1" dirty="0"/>
              <a:t>open </a:t>
            </a:r>
            <a:r>
              <a:rPr lang="nl-NL" i="1" dirty="0" err="1"/>
              <a:t>when</a:t>
            </a:r>
            <a:r>
              <a:rPr lang="nl-NL" i="1" dirty="0"/>
              <a:t> </a:t>
            </a:r>
            <a:r>
              <a:rPr lang="nl-NL" i="1" dirty="0" err="1"/>
              <a:t>possible</a:t>
            </a:r>
            <a:r>
              <a:rPr lang="nl-NL" i="1" dirty="0"/>
              <a:t>, </a:t>
            </a:r>
            <a:r>
              <a:rPr lang="nl-NL" i="1" dirty="0" err="1"/>
              <a:t>closed</a:t>
            </a:r>
            <a:r>
              <a:rPr lang="nl-NL" i="1" dirty="0"/>
              <a:t> </a:t>
            </a:r>
            <a:r>
              <a:rPr lang="nl-NL" i="1" dirty="0" err="1"/>
              <a:t>if</a:t>
            </a:r>
            <a:r>
              <a:rPr lang="nl-NL" i="1" dirty="0"/>
              <a:t> </a:t>
            </a:r>
            <a:r>
              <a:rPr lang="nl-NL" i="1" dirty="0" err="1"/>
              <a:t>needed</a:t>
            </a:r>
            <a:r>
              <a:rPr lang="nl-NL" dirty="0"/>
              <a:t>”</a:t>
            </a:r>
          </a:p>
          <a:p>
            <a:r>
              <a:rPr lang="nl-NL" dirty="0" err="1"/>
              <a:t>Another</a:t>
            </a:r>
            <a:r>
              <a:rPr lang="nl-NL" dirty="0"/>
              <a:t> </a:t>
            </a:r>
            <a:r>
              <a:rPr lang="nl-NL" dirty="0" err="1"/>
              <a:t>difficulty</a:t>
            </a:r>
            <a:r>
              <a:rPr lang="nl-NL" dirty="0"/>
              <a:t>: data </a:t>
            </a:r>
            <a:r>
              <a:rPr lang="nl-NL" dirty="0" err="1"/>
              <a:t>ownership</a:t>
            </a:r>
            <a:r>
              <a:rPr lang="nl-NL" dirty="0"/>
              <a:t>: </a:t>
            </a:r>
            <a:r>
              <a:rPr lang="nl-NL" dirty="0" err="1"/>
              <a:t>researchers</a:t>
            </a:r>
            <a:r>
              <a:rPr lang="nl-NL" dirty="0"/>
              <a:t> (and </a:t>
            </a:r>
            <a:r>
              <a:rPr lang="nl-NL" dirty="0" err="1"/>
              <a:t>their</a:t>
            </a:r>
            <a:r>
              <a:rPr lang="nl-NL" dirty="0"/>
              <a:t> </a:t>
            </a:r>
            <a:r>
              <a:rPr lang="nl-NL" dirty="0" err="1"/>
              <a:t>protocols</a:t>
            </a:r>
            <a:r>
              <a:rPr lang="nl-NL" dirty="0"/>
              <a:t>) </a:t>
            </a:r>
            <a:r>
              <a:rPr lang="nl-NL" dirty="0" err="1"/>
              <a:t>often</a:t>
            </a:r>
            <a:r>
              <a:rPr lang="nl-NL" dirty="0"/>
              <a:t> </a:t>
            </a:r>
            <a:r>
              <a:rPr lang="nl-NL" dirty="0" err="1"/>
              <a:t>assume</a:t>
            </a:r>
            <a:r>
              <a:rPr lang="nl-NL" dirty="0"/>
              <a:t> that </a:t>
            </a:r>
            <a:r>
              <a:rPr lang="nl-NL" dirty="0" err="1"/>
              <a:t>they</a:t>
            </a:r>
            <a:r>
              <a:rPr lang="nl-NL" dirty="0"/>
              <a:t> “</a:t>
            </a:r>
            <a:r>
              <a:rPr lang="nl-NL" dirty="0" err="1"/>
              <a:t>own</a:t>
            </a:r>
            <a:r>
              <a:rPr lang="nl-NL" dirty="0"/>
              <a:t>” the data. </a:t>
            </a:r>
            <a:r>
              <a:rPr lang="nl-NL" dirty="0" err="1"/>
              <a:t>Transdisciplinary</a:t>
            </a:r>
            <a:r>
              <a:rPr lang="nl-NL" dirty="0"/>
              <a:t> project (</a:t>
            </a:r>
            <a:r>
              <a:rPr lang="nl-NL" dirty="0" err="1"/>
              <a:t>such</a:t>
            </a:r>
            <a:r>
              <a:rPr lang="nl-NL" dirty="0"/>
              <a:t> as MUSIC360) show that this is </a:t>
            </a:r>
            <a:r>
              <a:rPr lang="nl-NL" dirty="0" err="1"/>
              <a:t>very</a:t>
            </a:r>
            <a:r>
              <a:rPr lang="nl-NL" dirty="0"/>
              <a:t> </a:t>
            </a:r>
            <a:r>
              <a:rPr lang="nl-NL" dirty="0" err="1"/>
              <a:t>often</a:t>
            </a:r>
            <a:r>
              <a:rPr lang="nl-NL" dirty="0"/>
              <a:t> </a:t>
            </a:r>
            <a:r>
              <a:rPr lang="nl-NL" dirty="0" err="1"/>
              <a:t>not</a:t>
            </a:r>
            <a:r>
              <a:rPr lang="nl-NL" dirty="0"/>
              <a:t> the case, and </a:t>
            </a:r>
            <a:r>
              <a:rPr lang="nl-NL" dirty="0" err="1"/>
              <a:t>cannot</a:t>
            </a:r>
            <a:r>
              <a:rPr lang="nl-NL" dirty="0"/>
              <a:t> be </a:t>
            </a:r>
            <a:r>
              <a:rPr lang="nl-NL" dirty="0" err="1"/>
              <a:t>assumed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7321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F08CA-3EA6-6641-A23F-D4828845F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Which</a:t>
            </a:r>
            <a:r>
              <a:rPr lang="nl-NL" dirty="0"/>
              <a:t> data </a:t>
            </a:r>
            <a:r>
              <a:rPr lang="nl-NL" dirty="0" err="1"/>
              <a:t>will</a:t>
            </a:r>
            <a:r>
              <a:rPr lang="nl-NL" dirty="0"/>
              <a:t> MUSIC360 </a:t>
            </a:r>
            <a:r>
              <a:rPr lang="nl-NL" dirty="0" err="1"/>
              <a:t>use</a:t>
            </a:r>
            <a:r>
              <a:rPr lang="nl-NL" dirty="0"/>
              <a:t>/have? 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7813AEA7-ECB0-054F-B211-98C8F04497F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00000-1234-1234-1234-123412341234}" type="slidenum">
              <a:rPr lang="en-NL" smtClean="0"/>
              <a:pPr/>
              <a:t>5</a:t>
            </a:fld>
            <a:endParaRPr lang="en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5659529-A762-994A-A1D1-5987959B1C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/>
              <a:t>Software</a:t>
            </a:r>
          </a:p>
          <a:p>
            <a:r>
              <a:rPr lang="nl-NL" dirty="0" err="1"/>
              <a:t>Sensitive</a:t>
            </a:r>
            <a:r>
              <a:rPr lang="nl-NL" dirty="0"/>
              <a:t>/personal/</a:t>
            </a:r>
            <a:r>
              <a:rPr lang="nl-NL" dirty="0" err="1"/>
              <a:t>questionaire</a:t>
            </a:r>
            <a:r>
              <a:rPr lang="nl-NL" dirty="0"/>
              <a:t> data </a:t>
            </a:r>
            <a:r>
              <a:rPr lang="nl-NL" dirty="0" err="1"/>
              <a:t>from</a:t>
            </a:r>
            <a:r>
              <a:rPr lang="nl-NL" dirty="0"/>
              <a:t> the living lab </a:t>
            </a:r>
            <a:r>
              <a:rPr lang="nl-NL" dirty="0" err="1"/>
              <a:t>experiments</a:t>
            </a:r>
            <a:endParaRPr lang="nl-NL" dirty="0"/>
          </a:p>
          <a:p>
            <a:r>
              <a:rPr lang="nl-NL" dirty="0" err="1"/>
              <a:t>Fingerprinting</a:t>
            </a:r>
            <a:r>
              <a:rPr lang="nl-NL" dirty="0"/>
              <a:t> data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musice</a:t>
            </a:r>
            <a:r>
              <a:rPr lang="nl-NL" dirty="0"/>
              <a:t> in </a:t>
            </a:r>
            <a:r>
              <a:rPr lang="nl-NL" dirty="0" err="1"/>
              <a:t>venues</a:t>
            </a:r>
            <a:endParaRPr lang="nl-NL" dirty="0"/>
          </a:p>
          <a:p>
            <a:r>
              <a:rPr lang="nl-NL" dirty="0"/>
              <a:t>Data </a:t>
            </a:r>
            <a:r>
              <a:rPr lang="nl-NL" dirty="0" err="1"/>
              <a:t>from</a:t>
            </a:r>
            <a:r>
              <a:rPr lang="nl-NL" dirty="0"/>
              <a:t> partners (e.g. business data </a:t>
            </a:r>
            <a:r>
              <a:rPr lang="nl-NL" dirty="0" err="1"/>
              <a:t>provided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ICI Paris XL)</a:t>
            </a:r>
          </a:p>
          <a:p>
            <a:r>
              <a:rPr lang="nl-NL" dirty="0" err="1"/>
              <a:t>Conceptual</a:t>
            </a:r>
            <a:r>
              <a:rPr lang="nl-NL" dirty="0"/>
              <a:t> </a:t>
            </a:r>
            <a:r>
              <a:rPr lang="nl-NL" dirty="0" err="1"/>
              <a:t>models</a:t>
            </a:r>
            <a:r>
              <a:rPr lang="nl-NL" dirty="0"/>
              <a:t> (e3-value, BPMN etc, Activity, Class </a:t>
            </a:r>
            <a:r>
              <a:rPr lang="nl-NL" dirty="0" err="1"/>
              <a:t>diagrams</a:t>
            </a:r>
            <a:r>
              <a:rPr lang="nl-NL" dirty="0"/>
              <a:t> etc.)</a:t>
            </a:r>
          </a:p>
          <a:p>
            <a:r>
              <a:rPr lang="nl-NL" dirty="0"/>
              <a:t>Source data </a:t>
            </a:r>
            <a:r>
              <a:rPr lang="nl-NL" dirty="0" err="1"/>
              <a:t>owned</a:t>
            </a:r>
            <a:r>
              <a:rPr lang="nl-NL" dirty="0"/>
              <a:t> and </a:t>
            </a:r>
            <a:r>
              <a:rPr lang="nl-NL" dirty="0" err="1"/>
              <a:t>provided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the </a:t>
            </a:r>
            <a:r>
              <a:rPr lang="nl-NL" dirty="0" err="1"/>
              <a:t>CMOs</a:t>
            </a:r>
            <a:endParaRPr lang="nl-NL" dirty="0"/>
          </a:p>
          <a:p>
            <a:r>
              <a:rPr lang="nl-NL" dirty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723389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042DCE-A255-884E-878D-E8F0860B6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Data has </a:t>
            </a:r>
            <a:r>
              <a:rPr lang="nl-NL" dirty="0" err="1"/>
              <a:t>many</a:t>
            </a:r>
            <a:r>
              <a:rPr lang="nl-NL" dirty="0"/>
              <a:t> </a:t>
            </a:r>
            <a:r>
              <a:rPr lang="nl-NL" dirty="0" err="1"/>
              <a:t>dimensions</a:t>
            </a:r>
            <a:r>
              <a:rPr lang="nl-NL" dirty="0"/>
              <a:t>, e.g.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B088071E-06D8-E14B-BB1A-7E2A5E70830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00000-1234-1234-1234-123412341234}" type="slidenum">
              <a:rPr lang="en-NL" smtClean="0"/>
              <a:pPr/>
              <a:t>6</a:t>
            </a:fld>
            <a:endParaRPr lang="en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986E4C8-FA20-4945-BA1F-CD69C46DFF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/>
              <a:t>Data </a:t>
            </a:r>
            <a:r>
              <a:rPr lang="nl-NL" dirty="0" err="1"/>
              <a:t>ownership</a:t>
            </a:r>
            <a:r>
              <a:rPr lang="nl-NL" dirty="0"/>
              <a:t>, </a:t>
            </a:r>
            <a:r>
              <a:rPr lang="nl-NL" dirty="0" err="1"/>
              <a:t>intellectual</a:t>
            </a:r>
            <a:r>
              <a:rPr lang="nl-NL" dirty="0"/>
              <a:t> property </a:t>
            </a:r>
            <a:r>
              <a:rPr lang="nl-NL" dirty="0" err="1"/>
              <a:t>rights</a:t>
            </a:r>
            <a:r>
              <a:rPr lang="nl-NL" dirty="0"/>
              <a:t> etc.</a:t>
            </a:r>
          </a:p>
          <a:p>
            <a:r>
              <a:rPr lang="nl-NL" dirty="0"/>
              <a:t>Data storage, data </a:t>
            </a:r>
            <a:r>
              <a:rPr lang="nl-NL" dirty="0" err="1"/>
              <a:t>naming</a:t>
            </a:r>
            <a:r>
              <a:rPr lang="nl-NL" dirty="0"/>
              <a:t> </a:t>
            </a:r>
            <a:r>
              <a:rPr lang="nl-NL" dirty="0" err="1"/>
              <a:t>conventions</a:t>
            </a:r>
            <a:r>
              <a:rPr lang="nl-NL" dirty="0"/>
              <a:t>, </a:t>
            </a:r>
            <a:r>
              <a:rPr lang="nl-NL" dirty="0" err="1"/>
              <a:t>size</a:t>
            </a:r>
            <a:r>
              <a:rPr lang="nl-NL" dirty="0"/>
              <a:t>, </a:t>
            </a:r>
            <a:r>
              <a:rPr lang="nl-NL" dirty="0" err="1"/>
              <a:t>physical</a:t>
            </a:r>
            <a:r>
              <a:rPr lang="nl-NL" dirty="0"/>
              <a:t>/digital </a:t>
            </a:r>
            <a:r>
              <a:rPr lang="nl-NL" dirty="0" err="1"/>
              <a:t>address</a:t>
            </a:r>
            <a:endParaRPr lang="nl-NL" dirty="0"/>
          </a:p>
          <a:p>
            <a:r>
              <a:rPr lang="nl-NL" dirty="0"/>
              <a:t>Public or </a:t>
            </a:r>
            <a:r>
              <a:rPr lang="nl-NL" dirty="0" err="1"/>
              <a:t>confidential</a:t>
            </a:r>
            <a:r>
              <a:rPr lang="nl-NL" dirty="0"/>
              <a:t> – </a:t>
            </a:r>
            <a:r>
              <a:rPr lang="nl-NL" dirty="0" err="1"/>
              <a:t>who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access?</a:t>
            </a:r>
          </a:p>
          <a:p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confidential</a:t>
            </a:r>
            <a:r>
              <a:rPr lang="nl-NL" dirty="0"/>
              <a:t> – GDPR compliant, user </a:t>
            </a:r>
            <a:r>
              <a:rPr lang="nl-NL" dirty="0" err="1"/>
              <a:t>rights</a:t>
            </a:r>
            <a:r>
              <a:rPr lang="nl-NL" dirty="0"/>
              <a:t>, accountability, </a:t>
            </a:r>
            <a:r>
              <a:rPr lang="nl-NL" dirty="0" err="1"/>
              <a:t>transparency</a:t>
            </a:r>
            <a:r>
              <a:rPr lang="nl-NL" dirty="0"/>
              <a:t> etc.</a:t>
            </a:r>
          </a:p>
          <a:p>
            <a:r>
              <a:rPr lang="nl-NL" dirty="0" err="1"/>
              <a:t>If</a:t>
            </a:r>
            <a:r>
              <a:rPr lang="nl-NL" dirty="0"/>
              <a:t> public: </a:t>
            </a:r>
            <a:r>
              <a:rPr lang="nl-NL" dirty="0" err="1"/>
              <a:t>linked</a:t>
            </a:r>
            <a:r>
              <a:rPr lang="nl-NL" dirty="0"/>
              <a:t> data ? FAIR?</a:t>
            </a:r>
          </a:p>
          <a:p>
            <a:r>
              <a:rPr lang="nl-NL" dirty="0"/>
              <a:t>In </a:t>
            </a:r>
            <a:r>
              <a:rPr lang="nl-NL" dirty="0" err="1"/>
              <a:t>any</a:t>
            </a:r>
            <a:r>
              <a:rPr lang="nl-NL" dirty="0"/>
              <a:t> case: storage (local or </a:t>
            </a:r>
            <a:r>
              <a:rPr lang="nl-NL" dirty="0" err="1"/>
              <a:t>cloud</a:t>
            </a:r>
            <a:r>
              <a:rPr lang="nl-NL" dirty="0"/>
              <a:t>, </a:t>
            </a:r>
            <a:r>
              <a:rPr lang="nl-NL" dirty="0" err="1"/>
              <a:t>distributed</a:t>
            </a:r>
            <a:r>
              <a:rPr lang="nl-NL" dirty="0"/>
              <a:t> or </a:t>
            </a:r>
            <a:r>
              <a:rPr lang="nl-NL" dirty="0" err="1"/>
              <a:t>centralized</a:t>
            </a:r>
            <a:r>
              <a:rPr lang="nl-NL" dirty="0"/>
              <a:t>, </a:t>
            </a:r>
            <a:r>
              <a:rPr lang="nl-NL" dirty="0" err="1"/>
              <a:t>costs</a:t>
            </a:r>
            <a:r>
              <a:rPr lang="nl-NL" dirty="0"/>
              <a:t> of storage</a:t>
            </a:r>
          </a:p>
          <a:p>
            <a:r>
              <a:rPr lang="nl-NL" dirty="0"/>
              <a:t> Legal and </a:t>
            </a:r>
            <a:r>
              <a:rPr lang="nl-NL" dirty="0" err="1"/>
              <a:t>ethical</a:t>
            </a:r>
            <a:r>
              <a:rPr lang="nl-NL" dirty="0"/>
              <a:t> </a:t>
            </a:r>
            <a:r>
              <a:rPr lang="nl-NL" dirty="0" err="1"/>
              <a:t>complexities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734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148EF-EC01-424E-A15E-BAC6EF35C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 </a:t>
            </a:r>
            <a:r>
              <a:rPr lang="nl-NL" dirty="0" err="1"/>
              <a:t>finalize</a:t>
            </a:r>
            <a:r>
              <a:rPr lang="nl-NL" dirty="0"/>
              <a:t> the DMP we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ask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: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F88A3BEC-F30E-DF45-A3CB-E0F4B99B2EDE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00000-1234-1234-1234-123412341234}" type="slidenum">
              <a:rPr lang="en-NL" smtClean="0"/>
              <a:pPr/>
              <a:t>7</a:t>
            </a:fld>
            <a:endParaRPr lang="en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1478F06-697B-2146-9FEC-A7461BB3EB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2"/>
            <a:r>
              <a:rPr lang="en-US" dirty="0"/>
              <a:t>the origin &amp; purpose of the data, collection/generation is done, and by whom</a:t>
            </a:r>
            <a:endParaRPr lang="en-NL"/>
          </a:p>
          <a:p>
            <a:pPr lvl="2"/>
            <a:r>
              <a:rPr lang="en-US" dirty="0"/>
              <a:t>the relation to the objectives of the project</a:t>
            </a:r>
            <a:endParaRPr lang="en-NL"/>
          </a:p>
          <a:p>
            <a:pPr lvl="2"/>
            <a:r>
              <a:rPr lang="en-US" dirty="0"/>
              <a:t>the types and formats of data generated/collected including naming conventions</a:t>
            </a:r>
            <a:endParaRPr lang="en-NL"/>
          </a:p>
          <a:p>
            <a:pPr lvl="2"/>
            <a:r>
              <a:rPr lang="en-US" dirty="0"/>
              <a:t>Specify if existing data will (possibly) be re-used (if any)</a:t>
            </a:r>
            <a:endParaRPr lang="en-NL"/>
          </a:p>
          <a:p>
            <a:pPr lvl="2"/>
            <a:r>
              <a:rPr lang="en-US" dirty="0"/>
              <a:t>State the expected size of the data (if known)</a:t>
            </a:r>
            <a:endParaRPr lang="en-NL"/>
          </a:p>
          <a:p>
            <a:pPr lvl="2"/>
            <a:r>
              <a:rPr lang="en-US" dirty="0"/>
              <a:t>Outline the data utility: to whom will it be useful</a:t>
            </a:r>
            <a:endParaRPr lang="en-NL"/>
          </a:p>
          <a:p>
            <a:pPr lvl="2"/>
            <a:r>
              <a:rPr lang="en-US" dirty="0"/>
              <a:t>Data confidentiality/encryption or FAIR?</a:t>
            </a:r>
          </a:p>
          <a:p>
            <a:pPr lvl="2"/>
            <a:r>
              <a:rPr lang="en-US" dirty="0"/>
              <a:t>Data storage: where when how, costs, how long?</a:t>
            </a:r>
          </a:p>
          <a:p>
            <a:pPr lvl="2"/>
            <a:r>
              <a:rPr lang="en-US" dirty="0"/>
              <a:t>…… any question is missing here?</a:t>
            </a:r>
            <a:endParaRPr lang="en-NL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6319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62AF4D-236D-BE46-A8F1-93FFFEC51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Last question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A2A58BE5-4034-344A-BD9D-4EAA98F26451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0000000-1234-1234-1234-123412341234}" type="slidenum">
              <a:rPr lang="en-NL" smtClean="0"/>
              <a:pPr/>
              <a:t>8</a:t>
            </a:fld>
            <a:endParaRPr lang="en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F29E130-8EB7-954D-8876-A6369FCE3F9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 err="1"/>
              <a:t>Who</a:t>
            </a:r>
            <a:r>
              <a:rPr lang="nl-NL" dirty="0"/>
              <a:t> wants to review D 8.2 Data Management Plan, </a:t>
            </a:r>
            <a:r>
              <a:rPr lang="nl-NL" dirty="0" err="1"/>
              <a:t>due</a:t>
            </a:r>
            <a:r>
              <a:rPr lang="nl-NL" dirty="0"/>
              <a:t> 15 September?</a:t>
            </a:r>
          </a:p>
          <a:p>
            <a:r>
              <a:rPr lang="nl-NL" dirty="0" err="1"/>
              <a:t>Who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fill</a:t>
            </a:r>
            <a:r>
              <a:rPr lang="nl-NL" dirty="0"/>
              <a:t> in the </a:t>
            </a:r>
            <a:r>
              <a:rPr lang="nl-NL" dirty="0" err="1"/>
              <a:t>questionaire</a:t>
            </a:r>
            <a:r>
              <a:rPr lang="nl-NL" dirty="0"/>
              <a:t> for </a:t>
            </a:r>
            <a:r>
              <a:rPr lang="nl-NL" dirty="0" err="1"/>
              <a:t>your</a:t>
            </a:r>
            <a:r>
              <a:rPr lang="nl-NL" dirty="0"/>
              <a:t> data ?</a:t>
            </a:r>
          </a:p>
          <a:p>
            <a:endParaRPr lang="nl-NL" dirty="0"/>
          </a:p>
          <a:p>
            <a:pPr marL="1533525" lvl="3" indent="0">
              <a:buNone/>
            </a:pPr>
            <a:r>
              <a:rPr lang="nl-NL" dirty="0"/>
              <a:t>				</a:t>
            </a:r>
            <a:r>
              <a:rPr lang="nl-NL" sz="3600" dirty="0" err="1"/>
              <a:t>Thank</a:t>
            </a:r>
            <a:r>
              <a:rPr lang="nl-NL" sz="3600" dirty="0"/>
              <a:t> </a:t>
            </a:r>
            <a:r>
              <a:rPr lang="nl-NL" sz="3600" dirty="0" err="1"/>
              <a:t>you</a:t>
            </a:r>
            <a:r>
              <a:rPr lang="nl-NL" sz="3600" dirty="0"/>
              <a:t> 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6163001"/>
      </p:ext>
    </p:extLst>
  </p:cSld>
  <p:clrMapOvr>
    <a:masterClrMapping/>
  </p:clrMapOvr>
</p:sld>
</file>

<file path=ppt/theme/theme1.xml><?xml version="1.0" encoding="utf-8"?>
<a:theme xmlns:a="http://schemas.openxmlformats.org/drawingml/2006/main" name="CitationVTI">
  <a:themeElements>
    <a:clrScheme name="Custom 1">
      <a:dk1>
        <a:srgbClr val="FFFFFF"/>
      </a:dk1>
      <a:lt1>
        <a:srgbClr val="FFFFFF"/>
      </a:lt1>
      <a:dk2>
        <a:srgbClr val="3C2230"/>
      </a:dk2>
      <a:lt2>
        <a:srgbClr val="E2E3E8"/>
      </a:lt2>
      <a:accent1>
        <a:srgbClr val="BF9D22"/>
      </a:accent1>
      <a:accent2>
        <a:srgbClr val="D55D17"/>
      </a:accent2>
      <a:accent3>
        <a:srgbClr val="E72932"/>
      </a:accent3>
      <a:accent4>
        <a:srgbClr val="D51770"/>
      </a:accent4>
      <a:accent5>
        <a:srgbClr val="E729D0"/>
      </a:accent5>
      <a:accent6>
        <a:srgbClr val="9C17D5"/>
      </a:accent6>
      <a:hlink>
        <a:srgbClr val="BF3F9B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575</Words>
  <Application>Microsoft Macintosh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Play</vt:lpstr>
      <vt:lpstr>CitationVTI</vt:lpstr>
      <vt:lpstr>A 360 DEGREES PERSPECTIVE ON THE VALUE OF MUSIC</vt:lpstr>
      <vt:lpstr>What is a data management plan?</vt:lpstr>
      <vt:lpstr>Data management in interdisciplinary projects</vt:lpstr>
      <vt:lpstr>What universities and the EU would like </vt:lpstr>
      <vt:lpstr>Which data will MUSIC360 use/have? </vt:lpstr>
      <vt:lpstr>Data has many dimensions, e.g.</vt:lpstr>
      <vt:lpstr>To finalize the DMP we will ask you:</vt:lpstr>
      <vt:lpstr>Last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360 DEGREES PERSPECTIVE ON THE VALUE OF MUSIC</dc:title>
  <dc:creator>Kohestani, L. (Lima)</dc:creator>
  <cp:lastModifiedBy>Bon, A. (Anna)</cp:lastModifiedBy>
  <cp:revision>12</cp:revision>
  <dcterms:created xsi:type="dcterms:W3CDTF">2023-04-28T15:12:39Z</dcterms:created>
  <dcterms:modified xsi:type="dcterms:W3CDTF">2023-09-04T05:12:15Z</dcterms:modified>
</cp:coreProperties>
</file>