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6" r:id="rId5"/>
    <p:sldId id="653" r:id="rId6"/>
    <p:sldId id="650" r:id="rId7"/>
    <p:sldId id="652" r:id="rId8"/>
    <p:sldId id="654" r:id="rId9"/>
    <p:sldId id="651" r:id="rId10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es van Rappard" initials="TvR" lastIdx="1" clrIdx="0">
    <p:extLst>
      <p:ext uri="{19B8F6BF-5375-455C-9EA6-DF929625EA0E}">
        <p15:presenceInfo xmlns:p15="http://schemas.microsoft.com/office/powerpoint/2012/main" userId="022d6a16675060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78966" autoAdjust="0"/>
  </p:normalViewPr>
  <p:slideViewPr>
    <p:cSldViewPr>
      <p:cViewPr varScale="1">
        <p:scale>
          <a:sx n="120" d="100"/>
          <a:sy n="120" d="100"/>
        </p:scale>
        <p:origin x="1188" y="96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140" d="100"/>
          <a:sy n="140" d="100"/>
        </p:scale>
        <p:origin x="44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A9C1F9-0A0C-724D-81AF-5579BB2718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10F13-9334-9349-B90B-C73728B6B9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80ED-93D4-0445-B91C-037388C23E53}" type="datetimeFigureOut">
              <a:rPr lang="en-NL" smtClean="0"/>
              <a:t>11/22/2023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6BBAF-2C50-3648-8421-CDA112B6FE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392D9-A6EB-F94C-B8CE-A60DEC0942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F272F-98E5-C345-A1F5-563DF0EC0C9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72381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B67D7-ED22-4E3F-AD96-474EA12295F8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66F7-7F2E-47AA-8245-98AAB7C39E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61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6F7-7F2E-47AA-8245-98AAB7C39E9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50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66F7-7F2E-47AA-8245-98AAB7C39E9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09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400"/>
              </a:lnSpc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66F7-7F2E-47AA-8245-98AAB7C39E9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0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66F7-7F2E-47AA-8245-98AAB7C39E9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72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6F7-7F2E-47AA-8245-98AAB7C39E9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545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66F7-7F2E-47AA-8245-98AAB7C39E9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47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275087" y="391849"/>
            <a:ext cx="6593826" cy="974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1">
                <a:solidFill>
                  <a:srgbClr val="404040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nl-NL" dirty="0"/>
              <a:t>Inhoud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1275087" y="1543051"/>
            <a:ext cx="6593826" cy="305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>
              <a:buFontTx/>
              <a:buBlip>
                <a:blip r:embed="rId2"/>
              </a:buBlip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one | 02</a:t>
            </a:r>
          </a:p>
          <a:p>
            <a:pPr lvl="0"/>
            <a:r>
              <a:rPr lang="en-US" dirty="0"/>
              <a:t>Chapter two | 03</a:t>
            </a:r>
          </a:p>
          <a:p>
            <a:pPr lvl="0"/>
            <a:r>
              <a:rPr lang="en-US" dirty="0"/>
              <a:t>Chapter three | 04</a:t>
            </a:r>
          </a:p>
          <a:p>
            <a:pPr lvl="0"/>
            <a:r>
              <a:rPr lang="en-US" dirty="0"/>
              <a:t>Chapter four | 05</a:t>
            </a:r>
          </a:p>
          <a:p>
            <a:pPr lvl="0"/>
            <a:r>
              <a:rPr lang="en-US" dirty="0"/>
              <a:t>Chapter five | 07</a:t>
            </a:r>
          </a:p>
          <a:p>
            <a:pPr lvl="0"/>
            <a:r>
              <a:rPr lang="en-US" dirty="0"/>
              <a:t>Chapter six | 09</a:t>
            </a:r>
          </a:p>
          <a:p>
            <a:pPr lvl="0"/>
            <a:r>
              <a:rPr lang="en-US" dirty="0"/>
              <a:t>Chapter seven | 10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89F7F27-DDCA-4674-886D-BBB2A6C24F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46032"/>
            <a:ext cx="1715375" cy="49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354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AB104-7138-D944-9482-7FB2A931A9F6}"/>
              </a:ext>
            </a:extLst>
          </p:cNvPr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ln>
                <a:noFill/>
              </a:ln>
              <a:solidFill>
                <a:schemeClr val="accent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99DF74-E110-B54D-B1C7-CCE37E50A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123478"/>
            <a:ext cx="66548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39B22-2D75-6646-BF91-B4FAE5E221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544" y="4542189"/>
            <a:ext cx="8331200" cy="33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274E12-70E6-7147-B4E4-EE838D6DCC6E}"/>
              </a:ext>
            </a:extLst>
          </p:cNvPr>
          <p:cNvSpPr txBox="1"/>
          <p:nvPr userDrawn="1"/>
        </p:nvSpPr>
        <p:spPr>
          <a:xfrm>
            <a:off x="399327" y="4901878"/>
            <a:ext cx="0" cy="0"/>
          </a:xfrm>
          <a:prstGeom prst="rect">
            <a:avLst/>
          </a:prstGeom>
          <a:solidFill>
            <a:srgbClr val="C3141E">
              <a:alpha val="48000"/>
            </a:srgbClr>
          </a:solidFill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endParaRPr lang="en-NL">
              <a:solidFill>
                <a:schemeClr val="accent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CA2D1-33D4-414C-A279-80C4E5BEDA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528" y="771550"/>
            <a:ext cx="228600" cy="342900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1078274-87BD-4243-A186-602CF10373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623094"/>
            <a:ext cx="3092326" cy="21646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800" b="1">
                <a:solidFill>
                  <a:schemeClr val="accent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  <a:p>
            <a:pPr lvl="0"/>
            <a:r>
              <a:rPr lang="en-US" dirty="0"/>
              <a:t>for your</a:t>
            </a:r>
          </a:p>
          <a:p>
            <a:pPr lvl="0"/>
            <a:r>
              <a:rPr lang="en-US" dirty="0"/>
              <a:t>attention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E3F23B0-ADB2-4DCE-8700-EBD030B950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1460"/>
            <a:ext cx="1715375" cy="49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1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1275087" y="544249"/>
            <a:ext cx="6593826" cy="974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idx="1"/>
          </p:nvPr>
        </p:nvSpPr>
        <p:spPr>
          <a:xfrm>
            <a:off x="1275087" y="1773851"/>
            <a:ext cx="6593826" cy="2820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242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elddia dubbel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3CDCFC-E983-B312-ABC1-C69A2158CB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050" y="843557"/>
            <a:ext cx="4353942" cy="3816425"/>
          </a:xfrm>
        </p:spPr>
        <p:txBody>
          <a:bodyPr/>
          <a:lstStyle/>
          <a:p>
            <a:endParaRPr lang="en-NL" dirty="0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35930E16-9AA5-C166-5FF4-365D4E2EC3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4010" y="843557"/>
            <a:ext cx="4353940" cy="3816425"/>
          </a:xfrm>
        </p:spPr>
        <p:txBody>
          <a:bodyPr/>
          <a:lstStyle/>
          <a:p>
            <a:endParaRPr lang="en-NL" dirty="0"/>
          </a:p>
        </p:txBody>
      </p:sp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FA01CFFA-F430-D9D8-2B2D-1B622540E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50" y="123478"/>
            <a:ext cx="8837975" cy="621899"/>
          </a:xfrm>
          <a:prstGeom prst="rect">
            <a:avLst/>
          </a:prstGeom>
          <a:noFill/>
        </p:spPr>
        <p:txBody>
          <a:bodyPr vert="horz" wrap="square" lIns="90000" tIns="45720" rIns="91440" bIns="45720" rtlCol="0" anchor="t" anchorCtr="0">
            <a:normAutofit/>
          </a:bodyPr>
          <a:lstStyle>
            <a:lvl1pPr marL="273050" indent="-273050" algn="l">
              <a:buSzPct val="100000"/>
              <a:buFontTx/>
              <a:buBlip>
                <a:blip r:embed="rId2"/>
              </a:buBlip>
              <a:tabLst/>
              <a:defRPr sz="2800" b="1">
                <a:solidFill>
                  <a:srgbClr val="404040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814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IXA_PP_Kleurdriekhoek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385" y="0"/>
            <a:ext cx="1578769" cy="5143500"/>
          </a:xfrm>
          <a:prstGeom prst="rect">
            <a:avLst/>
          </a:prstGeom>
        </p:spPr>
      </p:pic>
      <p:pic>
        <p:nvPicPr>
          <p:cNvPr id="5" name="Afbeelding 7" descr="IXA_PP_Logohoe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2260600" cy="1897695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63650" y="1323975"/>
            <a:ext cx="6584950" cy="73342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014537" y="2943224"/>
            <a:ext cx="5119687" cy="592591"/>
          </a:xfrm>
        </p:spPr>
        <p:txBody>
          <a:bodyPr/>
          <a:lstStyle>
            <a:lvl1pPr marL="0" indent="0" algn="ctr">
              <a:buNone/>
              <a:defRPr>
                <a:solidFill>
                  <a:srgbClr val="6E6E6E"/>
                </a:solidFill>
              </a:defRPr>
            </a:lvl1pPr>
          </a:lstStyle>
          <a:p>
            <a:pPr lvl="0"/>
            <a:r>
              <a:rPr lang="en-US" dirty="0" err="1"/>
              <a:t>Naam</a:t>
            </a:r>
            <a:r>
              <a:rPr lang="en-US" dirty="0"/>
              <a:t> van de </a:t>
            </a:r>
            <a:r>
              <a:rPr lang="en-US" dirty="0" err="1"/>
              <a:t>presentator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514600" y="3678238"/>
            <a:ext cx="4162425" cy="39846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A8A8A8"/>
                </a:solidFill>
              </a:defRPr>
            </a:lvl1pPr>
          </a:lstStyle>
          <a:p>
            <a:pPr lvl="0"/>
            <a:r>
              <a:rPr lang="en-US" dirty="0"/>
              <a:t>datum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4719794"/>
            <a:ext cx="5991225" cy="30940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447800" y="4428676"/>
            <a:ext cx="5000625" cy="3524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850" b="1" dirty="0">
                <a:solidFill>
                  <a:srgbClr val="404040"/>
                </a:solidFill>
              </a:rPr>
              <a:t>IXA is the </a:t>
            </a:r>
            <a:r>
              <a:rPr lang="en-US" sz="850" b="1" dirty="0" err="1">
                <a:solidFill>
                  <a:srgbClr val="404040"/>
                </a:solidFill>
              </a:rPr>
              <a:t>valorisation</a:t>
            </a:r>
            <a:r>
              <a:rPr lang="en-US" sz="850" b="1" dirty="0">
                <a:solidFill>
                  <a:srgbClr val="404040"/>
                </a:solidFill>
              </a:rPr>
              <a:t> </a:t>
            </a:r>
            <a:r>
              <a:rPr lang="en-US" sz="850" b="1" dirty="0" err="1">
                <a:solidFill>
                  <a:srgbClr val="404040"/>
                </a:solidFill>
              </a:rPr>
              <a:t>centre</a:t>
            </a:r>
            <a:r>
              <a:rPr lang="en-US" sz="850" b="1" dirty="0">
                <a:solidFill>
                  <a:srgbClr val="404040"/>
                </a:solidFill>
              </a:rPr>
              <a:t> of:</a:t>
            </a:r>
          </a:p>
        </p:txBody>
      </p:sp>
    </p:spTree>
    <p:extLst>
      <p:ext uri="{BB962C8B-B14F-4D97-AF65-F5344CB8AC3E}">
        <p14:creationId xmlns:p14="http://schemas.microsoft.com/office/powerpoint/2010/main" val="943627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04C9263-09B7-465E-A64F-38471E6FF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768" y="195333"/>
            <a:ext cx="7713617" cy="4752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A3F084-04B6-C34C-BCC7-913F987AF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851670"/>
            <a:ext cx="3092326" cy="1296144"/>
          </a:xfrm>
        </p:spPr>
        <p:txBody>
          <a:bodyPr>
            <a:normAutofit/>
          </a:bodyPr>
          <a:lstStyle>
            <a:lvl1pPr marL="0" indent="0" algn="l">
              <a:buNone/>
              <a:defRPr sz="3800" b="1">
                <a:solidFill>
                  <a:srgbClr val="404040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1" y="3247618"/>
            <a:ext cx="3092326" cy="39846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2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 err="1"/>
              <a:t>Naam</a:t>
            </a:r>
            <a:r>
              <a:rPr lang="en-US" dirty="0"/>
              <a:t> van de </a:t>
            </a:r>
            <a:r>
              <a:rPr lang="en-US" dirty="0" err="1"/>
              <a:t>presentator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12199" y="3702701"/>
            <a:ext cx="3091687" cy="398462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 dirty="0"/>
              <a:t>datum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DB945C-0FFC-5942-95BB-9FC9CC7039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0574" y="1995686"/>
            <a:ext cx="228600" cy="3429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BA37B93-B609-4D28-A3E6-1D343C43A8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1715375" cy="49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2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titel 1 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E9BFBF-417C-FB47-9F2D-460842ED3C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050" y="139700"/>
            <a:ext cx="8851900" cy="4864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73FA01-AD05-7840-8537-2035A822C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1096" y="2120900"/>
            <a:ext cx="3086100" cy="90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737DB1-7125-874B-9E71-AFDAC61A89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36096" y="2120900"/>
            <a:ext cx="3086100" cy="901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4D5D74-E772-9849-BED2-F9EE063DFA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61096" y="3111500"/>
            <a:ext cx="6261100" cy="901700"/>
          </a:xfrm>
          <a:prstGeom prst="rect">
            <a:avLst/>
          </a:prstGeom>
        </p:spPr>
      </p:pic>
      <p:sp>
        <p:nvSpPr>
          <p:cNvPr id="9" name="Tijdelijke aanduiding voor titel 1">
            <a:extLst>
              <a:ext uri="{FF2B5EF4-FFF2-40B4-BE49-F238E27FC236}">
                <a16:creationId xmlns:a16="http://schemas.microsoft.com/office/drawing/2014/main" id="{C1C24434-65F5-1341-BDB8-5E36BD238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8450" y="391849"/>
            <a:ext cx="6273746" cy="5237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sz="2800" b="1">
                <a:solidFill>
                  <a:srgbClr val="404040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FFA2CFF-649C-1F47-95C3-C66A567454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8450" y="931069"/>
            <a:ext cx="3092326" cy="39846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 err="1"/>
              <a:t>Naam</a:t>
            </a:r>
            <a:r>
              <a:rPr lang="en-US" dirty="0"/>
              <a:t> van de </a:t>
            </a:r>
            <a:r>
              <a:rPr lang="en-US" dirty="0" err="1"/>
              <a:t>presentator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titel 2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6FE7BA-C32F-E240-AF53-6EC951603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050" y="139700"/>
            <a:ext cx="8851900" cy="4864100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63A8B68-2DB5-8640-B313-2F7F485A6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560" y="1851670"/>
            <a:ext cx="3092326" cy="1296144"/>
          </a:xfrm>
        </p:spPr>
        <p:txBody>
          <a:bodyPr>
            <a:normAutofit/>
          </a:bodyPr>
          <a:lstStyle>
            <a:lvl1pPr marL="0" indent="0" algn="l">
              <a:buNone/>
              <a:defRPr sz="3800" b="1">
                <a:solidFill>
                  <a:srgbClr val="404040"/>
                </a:solidFill>
                <a:latin typeface="Avenir Next" panose="020B0503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22D7F-6251-BE4D-9427-334ECF6EDB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574" y="1995686"/>
            <a:ext cx="228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8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Titel +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4B2BB0-9635-684F-B9A0-683528964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050" y="139700"/>
            <a:ext cx="8851900" cy="4864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F4BE6F-5F8E-704A-BB29-A36BCA19EE65}"/>
              </a:ext>
            </a:extLst>
          </p:cNvPr>
          <p:cNvSpPr txBox="1"/>
          <p:nvPr userDrawn="1"/>
        </p:nvSpPr>
        <p:spPr>
          <a:xfrm>
            <a:off x="1475656" y="1059582"/>
            <a:ext cx="6840760" cy="3312368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3800" b="1" dirty="0">
                <a:solidFill>
                  <a:schemeClr val="tx1"/>
                </a:solidFill>
                <a:latin typeface="Avenir Next" panose="020B0503020202020204" pitchFamily="34" charset="0"/>
              </a:rPr>
              <a:t>Helping researchers</a:t>
            </a:r>
          </a:p>
          <a:p>
            <a:r>
              <a:rPr lang="en-GB" sz="3800" b="1" dirty="0">
                <a:solidFill>
                  <a:schemeClr val="tx1"/>
                </a:solidFill>
                <a:latin typeface="Avenir Next" panose="020B0503020202020204" pitchFamily="34" charset="0"/>
              </a:rPr>
              <a:t>make an impact. Guiding companies and non-</a:t>
            </a:r>
          </a:p>
          <a:p>
            <a:r>
              <a:rPr lang="en-GB" sz="3800" b="1" dirty="0">
                <a:solidFill>
                  <a:schemeClr val="tx1"/>
                </a:solidFill>
                <a:latin typeface="Avenir Next" panose="020B0503020202020204" pitchFamily="34" charset="0"/>
              </a:rPr>
              <a:t>profits in collaborations.</a:t>
            </a:r>
          </a:p>
          <a:p>
            <a:r>
              <a:rPr lang="en-GB" sz="3800" b="1" dirty="0">
                <a:solidFill>
                  <a:schemeClr val="accent2"/>
                </a:solidFill>
                <a:latin typeface="Avenir Next" panose="020B0503020202020204" pitchFamily="34" charset="0"/>
              </a:rPr>
              <a:t>Jan </a:t>
            </a:r>
            <a:r>
              <a:rPr lang="en-GB" sz="3800" b="1" dirty="0" err="1">
                <a:solidFill>
                  <a:schemeClr val="accent2"/>
                </a:solidFill>
                <a:latin typeface="Avenir Next" panose="020B0503020202020204" pitchFamily="34" charset="0"/>
              </a:rPr>
              <a:t>Lintsen</a:t>
            </a:r>
            <a:endParaRPr lang="en-NL" sz="3800" b="1" dirty="0">
              <a:solidFill>
                <a:schemeClr val="accent2"/>
              </a:solidFill>
              <a:latin typeface="Avenir Next" panose="020B0503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158CDE-B651-47BF-B2CB-68DE70FB81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1715375" cy="49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 Titel +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4B2BB0-9635-684F-B9A0-683528964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050" y="139700"/>
            <a:ext cx="8851900" cy="48641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E158CDE-B651-47BF-B2CB-68DE70FB81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1715375" cy="49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Titel en tekst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8330297D-573A-E34B-BDF8-A2BCF029E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5127" y="463857"/>
            <a:ext cx="6273746" cy="5237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sz="2800" b="1">
                <a:solidFill>
                  <a:srgbClr val="404040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86D8A-17FC-4A49-AD7C-6D652AD162B4}"/>
              </a:ext>
            </a:extLst>
          </p:cNvPr>
          <p:cNvSpPr txBox="1"/>
          <p:nvPr userDrawn="1"/>
        </p:nvSpPr>
        <p:spPr>
          <a:xfrm>
            <a:off x="-734518" y="-547141"/>
            <a:ext cx="0" cy="0"/>
          </a:xfrm>
          <a:prstGeom prst="rect">
            <a:avLst/>
          </a:prstGeom>
          <a:solidFill>
            <a:srgbClr val="C3141E">
              <a:alpha val="48000"/>
            </a:srgbClr>
          </a:solidFill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endParaRPr lang="en-NL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325237C2-A864-8149-B27C-17D9FD4041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5127" y="1059582"/>
            <a:ext cx="6273746" cy="3600400"/>
          </a:xfrm>
        </p:spPr>
        <p:txBody>
          <a:bodyPr>
            <a:normAutofit/>
          </a:bodyPr>
          <a:lstStyle>
            <a:lvl1pPr marL="0" indent="0" algn="l">
              <a:buNone/>
              <a:defRPr lang="en-GB" sz="1800" b="0" i="0" u="none" strike="noStrike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I'm baby </a:t>
            </a:r>
            <a:r>
              <a:rPr lang="en-US" dirty="0" err="1"/>
              <a:t>af</a:t>
            </a:r>
            <a:r>
              <a:rPr lang="en-US" dirty="0"/>
              <a:t> man bun XOXO gochujang </a:t>
            </a:r>
            <a:r>
              <a:rPr lang="en-US" dirty="0" err="1"/>
              <a:t>tumeric</a:t>
            </a:r>
            <a:r>
              <a:rPr lang="en-US" dirty="0"/>
              <a:t> wolf, </a:t>
            </a:r>
            <a:r>
              <a:rPr lang="en-US" dirty="0" err="1"/>
              <a:t>portland</a:t>
            </a:r>
            <a:r>
              <a:rPr lang="en-US" dirty="0"/>
              <a:t> </a:t>
            </a:r>
            <a:r>
              <a:rPr lang="en-US" dirty="0" err="1"/>
              <a:t>stumptown</a:t>
            </a:r>
            <a:r>
              <a:rPr lang="en-US" dirty="0"/>
              <a:t> forage disrupt </a:t>
            </a:r>
            <a:r>
              <a:rPr lang="en-US" dirty="0" err="1"/>
              <a:t>franzen</a:t>
            </a:r>
            <a:r>
              <a:rPr lang="en-US" dirty="0"/>
              <a:t> </a:t>
            </a:r>
            <a:r>
              <a:rPr lang="en-US" dirty="0" err="1"/>
              <a:t>godard</a:t>
            </a:r>
            <a:r>
              <a:rPr lang="en-US" dirty="0"/>
              <a:t> </a:t>
            </a:r>
            <a:r>
              <a:rPr lang="en-US" dirty="0" err="1"/>
              <a:t>williamsburg</a:t>
            </a:r>
            <a:r>
              <a:rPr lang="en-US" dirty="0"/>
              <a:t> </a:t>
            </a:r>
            <a:r>
              <a:rPr lang="en-US" dirty="0" err="1"/>
              <a:t>helvetica</a:t>
            </a:r>
            <a:r>
              <a:rPr lang="en-US" dirty="0"/>
              <a:t>. Vinyl vape woke pickled, tousled ennui </a:t>
            </a:r>
            <a:r>
              <a:rPr lang="en-US" dirty="0" err="1"/>
              <a:t>tumeric</a:t>
            </a:r>
            <a:r>
              <a:rPr lang="en-US" dirty="0"/>
              <a:t> fanny pack. Tote bag wayfarers you probably haven't heard of them, </a:t>
            </a:r>
            <a:r>
              <a:rPr lang="en-US" dirty="0" err="1"/>
              <a:t>schlitz</a:t>
            </a:r>
            <a:r>
              <a:rPr lang="en-US" dirty="0"/>
              <a:t> blue bottle cronut freegan vice meh single-origin coffee </a:t>
            </a:r>
            <a:r>
              <a:rPr lang="en-US" dirty="0" err="1"/>
              <a:t>etsy</a:t>
            </a:r>
            <a:r>
              <a:rPr lang="en-US" dirty="0"/>
              <a:t>. Bitters ennui synth chartreuse viral cold-pressed meditation cronut irony gastropub.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273FF0F-BFC7-4A7A-94A6-EBFCB7AA1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0005"/>
            <a:ext cx="1715375" cy="49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4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met twee vl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6501BB-2EA3-AC48-9C6A-D02D016C6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050" y="139700"/>
            <a:ext cx="8851900" cy="4864100"/>
          </a:xfrm>
          <a:prstGeom prst="rect">
            <a:avLst/>
          </a:prstGeom>
        </p:spPr>
      </p:pic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B940132A-CA97-CE42-A116-9B022D0DF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8450" y="391849"/>
            <a:ext cx="6273746" cy="5237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sz="2800" b="1">
                <a:solidFill>
                  <a:schemeClr val="accent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E7CEC61-128E-384B-AC35-1ADC86F8CD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8450" y="1275606"/>
            <a:ext cx="6273746" cy="2880320"/>
          </a:xfrm>
        </p:spPr>
        <p:txBody>
          <a:bodyPr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1400">
                <a:solidFill>
                  <a:schemeClr val="accent2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 err="1"/>
              <a:t>Zorgtechnologie</a:t>
            </a:r>
            <a:r>
              <a:rPr lang="en-US" dirty="0"/>
              <a:t> </a:t>
            </a:r>
            <a:r>
              <a:rPr lang="en-US" dirty="0" err="1"/>
              <a:t>HvA</a:t>
            </a:r>
            <a:endParaRPr lang="en-US" dirty="0"/>
          </a:p>
          <a:p>
            <a:pPr lvl="0"/>
            <a:r>
              <a:rPr lang="en-US" dirty="0" err="1"/>
              <a:t>Afgestudeerd</a:t>
            </a:r>
            <a:r>
              <a:rPr lang="en-US" dirty="0"/>
              <a:t> in eigen </a:t>
            </a:r>
            <a:r>
              <a:rPr lang="en-US" dirty="0" err="1"/>
              <a:t>bedrijf</a:t>
            </a:r>
            <a:endParaRPr lang="en-US" dirty="0"/>
          </a:p>
          <a:p>
            <a:pPr lvl="0"/>
            <a:r>
              <a:rPr lang="en-US" dirty="0"/>
              <a:t>Incubator </a:t>
            </a:r>
            <a:r>
              <a:rPr lang="en-US" dirty="0" err="1"/>
              <a:t>ruimte</a:t>
            </a:r>
            <a:r>
              <a:rPr lang="en-US" dirty="0"/>
              <a:t> op </a:t>
            </a:r>
            <a:r>
              <a:rPr lang="en-US" dirty="0" err="1"/>
              <a:t>HvA</a:t>
            </a:r>
            <a:endParaRPr lang="en-US" dirty="0"/>
          </a:p>
          <a:p>
            <a:pPr lvl="0"/>
            <a:r>
              <a:rPr lang="en-US" dirty="0"/>
              <a:t>Bootcamp ACE + coaching</a:t>
            </a:r>
          </a:p>
          <a:p>
            <a:pPr lvl="0"/>
            <a:r>
              <a:rPr lang="en-US" dirty="0" err="1"/>
              <a:t>PoC</a:t>
            </a:r>
            <a:r>
              <a:rPr lang="en-US" dirty="0"/>
              <a:t> fonds IXA</a:t>
            </a:r>
          </a:p>
          <a:p>
            <a:pPr lvl="0"/>
            <a:r>
              <a:rPr lang="en-US" dirty="0"/>
              <a:t>HBO Take off </a:t>
            </a:r>
            <a:r>
              <a:rPr lang="en-US" dirty="0" err="1"/>
              <a:t>regeling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9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3143250" cy="49244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afbeelding</a:t>
            </a:r>
            <a:r>
              <a:rPr lang="en-US" dirty="0"/>
              <a:t>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pic>
        <p:nvPicPr>
          <p:cNvPr id="3" name="Afbeelding 7" descr="IXA_PP_Logohoe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1"/>
            <a:ext cx="2260600" cy="1897695"/>
          </a:xfrm>
          <a:prstGeom prst="rect">
            <a:avLst/>
          </a:prstGeom>
        </p:spPr>
      </p:pic>
      <p:sp>
        <p:nvSpPr>
          <p:cNvPr id="4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3324225" y="647699"/>
            <a:ext cx="4544688" cy="718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rgbClr val="404040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nl-NL" dirty="0"/>
              <a:t>Titel van de slide</a:t>
            </a:r>
          </a:p>
        </p:txBody>
      </p:sp>
      <p:sp>
        <p:nvSpPr>
          <p:cNvPr id="5" name="Tijdelijke aanduiding voor tekst 2"/>
          <p:cNvSpPr>
            <a:spLocks noGrp="1"/>
          </p:cNvSpPr>
          <p:nvPr>
            <p:ph idx="1"/>
          </p:nvPr>
        </p:nvSpPr>
        <p:spPr>
          <a:xfrm>
            <a:off x="3324227" y="1543051"/>
            <a:ext cx="5400675" cy="305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4924425"/>
            <a:ext cx="9144000" cy="196208"/>
          </a:xfrm>
          <a:prstGeom prst="rect">
            <a:avLst/>
          </a:prstGeom>
          <a:solidFill>
            <a:srgbClr val="6E6E6E"/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en-US" sz="675" dirty="0">
                <a:solidFill>
                  <a:srgbClr val="FFFFFF"/>
                </a:solidFill>
              </a:rPr>
              <a:t>Innovation Exchange Amsterdam																</a:t>
            </a:r>
            <a:r>
              <a:rPr lang="en-US" sz="67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fld id="{2ADB5611-A5DC-46D2-AF2F-1B5317CF5195}" type="slidenum">
              <a:rPr lang="en-US" sz="675">
                <a:solidFill>
                  <a:srgbClr val="FFFFFF"/>
                </a:solidFill>
              </a:rPr>
              <a:pPr defTabSz="342900"/>
              <a:t>‹nr.›</a:t>
            </a:fld>
            <a:endParaRPr lang="en-US" sz="67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0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voor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8" y="170088"/>
            <a:ext cx="6593826" cy="69668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err="1"/>
              <a:t>Titel</a:t>
            </a:r>
            <a:r>
              <a:rPr lang="en-US" dirty="0"/>
              <a:t> van de slide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 hasCustomPrompt="1"/>
          </p:nvPr>
        </p:nvSpPr>
        <p:spPr>
          <a:xfrm>
            <a:off x="3524250" y="866776"/>
            <a:ext cx="5334000" cy="4057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grafiek</a:t>
            </a:r>
            <a:r>
              <a:rPr lang="en-US" dirty="0"/>
              <a:t>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pic>
        <p:nvPicPr>
          <p:cNvPr id="6" name="Afbeelding 7" descr="IXA_PP_Logohoe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1"/>
            <a:ext cx="2260600" cy="189769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4924425"/>
            <a:ext cx="9144000" cy="196208"/>
          </a:xfrm>
          <a:prstGeom prst="rect">
            <a:avLst/>
          </a:prstGeom>
          <a:solidFill>
            <a:srgbClr val="6E6E6E"/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en-US" sz="675" dirty="0">
                <a:solidFill>
                  <a:srgbClr val="FFFFFF"/>
                </a:solidFill>
              </a:rPr>
              <a:t>Innovation Exchange Amsterdam																</a:t>
            </a:r>
            <a:r>
              <a:rPr lang="en-US" sz="67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fld id="{2ADB5611-A5DC-46D2-AF2F-1B5317CF5195}" type="slidenum">
              <a:rPr lang="en-US" sz="675">
                <a:solidFill>
                  <a:srgbClr val="FFFFFF"/>
                </a:solidFill>
              </a:rPr>
              <a:pPr defTabSz="342900"/>
              <a:t>‹nr.›</a:t>
            </a:fld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31765" y="866775"/>
            <a:ext cx="3392487" cy="4057650"/>
          </a:xfrm>
        </p:spPr>
        <p:txBody>
          <a:bodyPr/>
          <a:lstStyle>
            <a:lvl1pPr>
              <a:defRPr/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naast</a:t>
            </a:r>
            <a:r>
              <a:rPr lang="en-US" dirty="0"/>
              <a:t> </a:t>
            </a:r>
            <a:r>
              <a:rPr lang="en-US" dirty="0" err="1"/>
              <a:t>grafiek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2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file://localhost/Users/marclochs/Documents/Werk/IXA/IXA%20PowerPoint/Pijltje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75087" y="544249"/>
            <a:ext cx="6593826" cy="974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75087" y="1773851"/>
            <a:ext cx="6593826" cy="2820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D22A2D-7C4A-D44A-B13D-30CF527595FF}"/>
              </a:ext>
            </a:extLst>
          </p:cNvPr>
          <p:cNvSpPr/>
          <p:nvPr userDrawn="1"/>
        </p:nvSpPr>
        <p:spPr>
          <a:xfrm>
            <a:off x="179512" y="4803998"/>
            <a:ext cx="4122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1100" dirty="0">
                <a:solidFill>
                  <a:schemeClr val="bg2"/>
                </a:solidFill>
                <a:latin typeface="Avenir Next" panose="020B0503020202020204" pitchFamily="34" charset="0"/>
              </a:rPr>
              <a:t>IXA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14899-2034-9745-A13A-D44BA5534E43}"/>
              </a:ext>
            </a:extLst>
          </p:cNvPr>
          <p:cNvSpPr/>
          <p:nvPr userDrawn="1"/>
        </p:nvSpPr>
        <p:spPr>
          <a:xfrm>
            <a:off x="8647098" y="4803998"/>
            <a:ext cx="3529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E7B6F67E-5B15-3C49-AA41-48BB08CF30CA}" type="slidenum">
              <a:rPr lang="en-NL" sz="1100" smtClean="0">
                <a:solidFill>
                  <a:schemeClr val="bg2"/>
                </a:solidFill>
                <a:latin typeface="Avenir Next" panose="020B0503020202020204" pitchFamily="34" charset="0"/>
              </a:rPr>
              <a:t>‹nr.›</a:t>
            </a:fld>
            <a:endParaRPr lang="en-NL" sz="1100" dirty="0">
              <a:solidFill>
                <a:schemeClr val="bg2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4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759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4" r:id="rId11"/>
    <p:sldLayoutId id="2147483761" r:id="rId12"/>
    <p:sldLayoutId id="2147483763" r:id="rId13"/>
    <p:sldLayoutId id="2147483764" r:id="rId14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700" kern="120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35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2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SzPct val="100000"/>
        <a:buFontTx/>
        <a:buBlip>
          <a:blip r:embed="rId17" r:link="rId18"/>
        </a:buBlip>
        <a:defRPr sz="1500" kern="1200">
          <a:solidFill>
            <a:srgbClr val="6E6E6E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SzPct val="100000"/>
        <a:buFontTx/>
        <a:buBlip>
          <a:blip r:embed="rId17" r:link="rId18"/>
        </a:buBlip>
        <a:defRPr sz="1500" kern="1200">
          <a:solidFill>
            <a:srgbClr val="6E6E6E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file://localhost/Users/marclochs/Documents/Werk/IXA/IXA%20PowerPoint/Pijltje.png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d.scholler@amsterdamumc.nl" TargetMode="External"/><Relationship Id="rId5" Type="http://schemas.openxmlformats.org/officeDocument/2006/relationships/image" Target="file://localhost/Users/marclochs/Documents/Werk/IXA/IXA%20PowerPoint/Pijltje.pn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file://localhost/Users/marclochs/Documents/Werk/IXA/IXA%20PowerPoint/Pijltje.png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file://localhost/Users/marclochs/Documents/Werk/IXA/IXA%20PowerPoint/Pijltje.png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file://localhost/Users/marclochs/Documents/Werk/IXA/IXA%20PowerPoint/Pijltje.png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8EE215C-8523-4A69-BCA1-FA244AEBF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560" y="1851670"/>
            <a:ext cx="3384376" cy="89768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Impact </a:t>
            </a:r>
            <a:r>
              <a:rPr lang="en-US" dirty="0" smtClean="0">
                <a:latin typeface="+mn-lt"/>
              </a:rPr>
              <a:t>Program</a:t>
            </a:r>
            <a:endParaRPr lang="nl-NL" dirty="0">
              <a:latin typeface="+mn-lt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65CE2945-F450-4AD1-9F71-657F907648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632" y="2399491"/>
            <a:ext cx="3168351" cy="648072"/>
          </a:xfrm>
        </p:spPr>
        <p:txBody>
          <a:bodyPr>
            <a:noAutofit/>
          </a:bodyPr>
          <a:lstStyle/>
          <a:p>
            <a:r>
              <a:rPr lang="en-GB" sz="16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Create more societal impact through your research and teaching</a:t>
            </a:r>
            <a:endParaRPr lang="nl-NL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nl-NL" sz="1200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C1D8808-03A1-41E5-A4F5-D7E51B9D9D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199" y="3795886"/>
            <a:ext cx="3091687" cy="398462"/>
          </a:xfrm>
        </p:spPr>
        <p:txBody>
          <a:bodyPr>
            <a:normAutofit/>
          </a:bodyPr>
          <a:lstStyle/>
          <a:p>
            <a:r>
              <a:rPr lang="nl-NL" sz="1600" dirty="0" smtClean="0">
                <a:latin typeface="+mn-lt"/>
              </a:rPr>
              <a:t>2024</a:t>
            </a:r>
            <a:r>
              <a:rPr lang="nl-NL" sz="1600" dirty="0">
                <a:latin typeface="+mn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445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30DA85-3AD7-E89E-232E-81568141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Nomination and selection </a:t>
            </a:r>
            <a:r>
              <a:rPr lang="en-US" dirty="0"/>
              <a:t/>
            </a:r>
            <a:br>
              <a:rPr lang="en-US" dirty="0"/>
            </a:br>
            <a:endParaRPr lang="en-NL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F7E1BF8-1779-4585-852A-73EFEAB9024F}"/>
              </a:ext>
            </a:extLst>
          </p:cNvPr>
          <p:cNvSpPr txBox="1">
            <a:spLocks/>
          </p:cNvSpPr>
          <p:nvPr/>
        </p:nvSpPr>
        <p:spPr>
          <a:xfrm>
            <a:off x="827584" y="843558"/>
            <a:ext cx="7488832" cy="40324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35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4" r:link="rId5"/>
              </a:buBlip>
              <a:defRPr sz="1500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4" r:link="rId5"/>
              </a:buBlip>
              <a:defRPr sz="1500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700" dirty="0">
                <a:latin typeface="+mn-lt"/>
              </a:rPr>
              <a:t>Do you have within your research institute, department or faculty mid-career assistant or associate professor with a track record in research and who wants to get better at creating impact and has already some ideas in mind they want to develop further? They might be a perfect candidate to join our Impact program.</a:t>
            </a:r>
            <a:endParaRPr lang="en-US" sz="17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US" sz="1700" dirty="0">
                <a:latin typeface="+mn-lt"/>
              </a:rPr>
              <a:t>Let us know which candidates you would like to nominate for 2024 before the </a:t>
            </a:r>
            <a:r>
              <a:rPr lang="en-US" sz="1700" b="1" dirty="0">
                <a:latin typeface="+mn-lt"/>
              </a:rPr>
              <a:t>12th of January </a:t>
            </a:r>
            <a:r>
              <a:rPr lang="en-US" sz="1700" dirty="0">
                <a:latin typeface="+mn-lt"/>
              </a:rPr>
              <a:t>and why (max. 3 per faculty/ OZI)</a:t>
            </a:r>
          </a:p>
          <a:p>
            <a:r>
              <a:rPr lang="en-US" sz="1700" dirty="0">
                <a:latin typeface="+mn-lt"/>
              </a:rPr>
              <a:t>We will contact the candidates and ask them about practicalities / availability and motivation</a:t>
            </a:r>
          </a:p>
          <a:p>
            <a:r>
              <a:rPr lang="en-US" sz="1700" dirty="0">
                <a:latin typeface="+mn-lt"/>
              </a:rPr>
              <a:t>We will select the candidates. If there is a fit but the candidate is not able to join immediately, we will put him/ her on the waiting list for another edition</a:t>
            </a:r>
          </a:p>
          <a:p>
            <a:r>
              <a:rPr lang="en-US" sz="1700" dirty="0">
                <a:latin typeface="+mn-lt"/>
              </a:rPr>
              <a:t>We will let you know who we selected.</a:t>
            </a:r>
          </a:p>
          <a:p>
            <a:pPr marL="0" indent="0">
              <a:buNone/>
            </a:pPr>
            <a:endParaRPr lang="en-US" sz="1700" dirty="0">
              <a:latin typeface="+mn-lt"/>
            </a:endParaRPr>
          </a:p>
          <a:p>
            <a:r>
              <a:rPr lang="en-US" sz="1700" dirty="0">
                <a:latin typeface="+mn-lt"/>
              </a:rPr>
              <a:t>Thank you!!!!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venir Next" panose="020B0503020202020204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venir Next" panose="020B05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866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30DA85-3AD7-E89E-232E-81568141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500" dirty="0" err="1">
                <a:latin typeface="+mn-lt"/>
              </a:rPr>
              <a:t>Eligiblity</a:t>
            </a:r>
            <a:r>
              <a:rPr lang="nl-NL" sz="2500" dirty="0">
                <a:latin typeface="+mn-lt"/>
              </a:rPr>
              <a:t> </a:t>
            </a:r>
            <a:r>
              <a:rPr lang="nl-NL" sz="2500" dirty="0" err="1">
                <a:latin typeface="+mn-lt"/>
              </a:rPr>
              <a:t>and</a:t>
            </a:r>
            <a:r>
              <a:rPr lang="nl-NL" sz="2500" dirty="0">
                <a:latin typeface="+mn-lt"/>
              </a:rPr>
              <a:t> </a:t>
            </a:r>
            <a:r>
              <a:rPr lang="nl-NL" sz="2500" dirty="0" err="1">
                <a:latin typeface="+mn-lt"/>
              </a:rPr>
              <a:t>Practicalities</a:t>
            </a:r>
            <a:r>
              <a:rPr lang="nl-NL" sz="2500" dirty="0">
                <a:latin typeface="+mn-lt"/>
              </a:rPr>
              <a:t> </a:t>
            </a:r>
            <a:endParaRPr lang="en-NL" sz="2500" dirty="0">
              <a:latin typeface="+mn-lt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F7E1BF8-1779-4585-852A-73EFEAB9024F}"/>
              </a:ext>
            </a:extLst>
          </p:cNvPr>
          <p:cNvSpPr txBox="1">
            <a:spLocks/>
          </p:cNvSpPr>
          <p:nvPr/>
        </p:nvSpPr>
        <p:spPr>
          <a:xfrm>
            <a:off x="827584" y="843558"/>
            <a:ext cx="7488832" cy="40324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35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4" r:link="rId5"/>
              </a:buBlip>
              <a:defRPr sz="1500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4" r:link="rId5"/>
              </a:buBlip>
              <a:defRPr sz="1500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900" dirty="0">
                <a:solidFill>
                  <a:schemeClr val="bg2"/>
                </a:solidFill>
                <a:latin typeface="+mn-lt"/>
              </a:rPr>
              <a:t>Who is eligible to be nominated</a:t>
            </a:r>
          </a:p>
          <a:p>
            <a:pPr lvl="1"/>
            <a:r>
              <a:rPr lang="en-US" sz="1900" dirty="0">
                <a:latin typeface="+mn-lt"/>
              </a:rPr>
              <a:t>researcher who want to get better at creating impact. Appointment at the University of Amsterdam, Amsterdam UMC or VU Amsterdam;</a:t>
            </a:r>
          </a:p>
          <a:p>
            <a:pPr lvl="1"/>
            <a:r>
              <a:rPr lang="en-US" sz="1900" dirty="0">
                <a:latin typeface="+mn-lt"/>
              </a:rPr>
              <a:t>mid-career assistant or associate professor with a track record in research with already some experience with creating impact, working with external parties;</a:t>
            </a:r>
          </a:p>
          <a:p>
            <a:pPr lvl="1"/>
            <a:r>
              <a:rPr lang="en-US" sz="1900" dirty="0">
                <a:latin typeface="+mn-lt"/>
              </a:rPr>
              <a:t>participants preferably have a project or idea that they want to develop and take to the next level;</a:t>
            </a:r>
          </a:p>
          <a:p>
            <a:pPr lvl="1"/>
            <a:r>
              <a:rPr lang="en-US" sz="1900" dirty="0">
                <a:latin typeface="+mn-lt"/>
              </a:rPr>
              <a:t>the program is relevant for all scientific disciplines;</a:t>
            </a:r>
          </a:p>
          <a:p>
            <a:pPr lvl="1"/>
            <a:r>
              <a:rPr lang="en-US" sz="1900" dirty="0">
                <a:latin typeface="+mn-lt"/>
              </a:rPr>
              <a:t>participants are nominated by their department, faculty board or research institute.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nl-NL" dirty="0" err="1" smtClean="0">
                <a:solidFill>
                  <a:schemeClr val="bg2"/>
                </a:solidFill>
                <a:latin typeface="+mn-lt"/>
              </a:rPr>
              <a:t>Practicalities</a:t>
            </a:r>
            <a:endParaRPr lang="nl-NL" dirty="0" smtClean="0">
              <a:solidFill>
                <a:schemeClr val="bg2"/>
              </a:solidFill>
              <a:latin typeface="+mn-lt"/>
            </a:endParaRPr>
          </a:p>
          <a:p>
            <a:pPr lvl="1"/>
            <a:r>
              <a:rPr lang="nl-NL" sz="1900" dirty="0" err="1">
                <a:latin typeface="+mn-lt"/>
              </a:rPr>
              <a:t>the</a:t>
            </a:r>
            <a:r>
              <a:rPr lang="nl-NL" sz="1900" dirty="0">
                <a:latin typeface="+mn-lt"/>
              </a:rPr>
              <a:t> program </a:t>
            </a:r>
            <a:r>
              <a:rPr lang="nl-NL" sz="1900" dirty="0" err="1">
                <a:latin typeface="+mn-lt"/>
              </a:rPr>
              <a:t>consists</a:t>
            </a:r>
            <a:r>
              <a:rPr lang="nl-NL" sz="1900" dirty="0">
                <a:latin typeface="+mn-lt"/>
              </a:rPr>
              <a:t> of a </a:t>
            </a:r>
            <a:r>
              <a:rPr lang="nl-NL" sz="1900" dirty="0" err="1">
                <a:latin typeface="+mn-lt"/>
              </a:rPr>
              <a:t>total</a:t>
            </a:r>
            <a:r>
              <a:rPr lang="nl-NL" sz="1900" dirty="0">
                <a:latin typeface="+mn-lt"/>
              </a:rPr>
              <a:t> of 6 </a:t>
            </a:r>
            <a:r>
              <a:rPr lang="nl-NL" sz="1900" dirty="0" err="1">
                <a:latin typeface="+mn-lt"/>
              </a:rPr>
              <a:t>days</a:t>
            </a:r>
            <a:r>
              <a:rPr lang="nl-NL" sz="1900" dirty="0">
                <a:latin typeface="+mn-lt"/>
              </a:rPr>
              <a:t> over a 6 </a:t>
            </a:r>
            <a:r>
              <a:rPr lang="nl-NL" sz="1900" dirty="0" err="1">
                <a:latin typeface="+mn-lt"/>
              </a:rPr>
              <a:t>months</a:t>
            </a:r>
            <a:r>
              <a:rPr lang="nl-NL" sz="1900" dirty="0">
                <a:latin typeface="+mn-lt"/>
              </a:rPr>
              <a:t> </a:t>
            </a:r>
            <a:r>
              <a:rPr lang="nl-NL" sz="1900" dirty="0" err="1">
                <a:latin typeface="+mn-lt"/>
              </a:rPr>
              <a:t>period</a:t>
            </a:r>
            <a:endParaRPr lang="nl-NL" sz="1900" dirty="0">
              <a:latin typeface="+mn-lt"/>
            </a:endParaRPr>
          </a:p>
          <a:p>
            <a:pPr lvl="1"/>
            <a:r>
              <a:rPr lang="nl-NL" sz="1900" dirty="0" err="1">
                <a:latin typeface="+mn-lt"/>
              </a:rPr>
              <a:t>the</a:t>
            </a:r>
            <a:r>
              <a:rPr lang="nl-NL" sz="1900" dirty="0">
                <a:latin typeface="+mn-lt"/>
              </a:rPr>
              <a:t> </a:t>
            </a:r>
            <a:r>
              <a:rPr lang="nl-NL" sz="1900" dirty="0" err="1">
                <a:latin typeface="+mn-lt"/>
              </a:rPr>
              <a:t>starting</a:t>
            </a:r>
            <a:r>
              <a:rPr lang="nl-NL" sz="1900" dirty="0">
                <a:latin typeface="+mn-lt"/>
              </a:rPr>
              <a:t> dates in 2024 are: </a:t>
            </a:r>
            <a:r>
              <a:rPr lang="en-GB" sz="1900" dirty="0">
                <a:latin typeface="+mn-lt"/>
              </a:rPr>
              <a:t>21st of March in Dutch and 26th of September in English</a:t>
            </a:r>
          </a:p>
          <a:p>
            <a:pPr lvl="1"/>
            <a:r>
              <a:rPr lang="en-GB" sz="1900" dirty="0">
                <a:latin typeface="+mn-lt"/>
              </a:rPr>
              <a:t>costs: €2,750 (€</a:t>
            </a:r>
            <a:r>
              <a:rPr lang="en-GB" sz="1900" dirty="0" smtClean="0">
                <a:latin typeface="+mn-lt"/>
              </a:rPr>
              <a:t>1,375 </a:t>
            </a:r>
            <a:r>
              <a:rPr lang="en-GB" sz="1900" dirty="0">
                <a:latin typeface="+mn-lt"/>
              </a:rPr>
              <a:t>OZI/ faculty budget and €</a:t>
            </a:r>
            <a:r>
              <a:rPr lang="en-GB" sz="1900" dirty="0" smtClean="0">
                <a:latin typeface="+mn-lt"/>
              </a:rPr>
              <a:t>1,375 </a:t>
            </a:r>
            <a:r>
              <a:rPr lang="en-GB" sz="1900" dirty="0">
                <a:latin typeface="+mn-lt"/>
              </a:rPr>
              <a:t>funded by IXA)</a:t>
            </a:r>
          </a:p>
          <a:p>
            <a:pPr lvl="1"/>
            <a:r>
              <a:rPr lang="en-GB" sz="1900" dirty="0">
                <a:latin typeface="+mn-lt"/>
              </a:rPr>
              <a:t>max participants: 14</a:t>
            </a:r>
          </a:p>
          <a:p>
            <a:pPr lvl="1"/>
            <a:r>
              <a:rPr lang="en-GB" sz="1900" dirty="0">
                <a:latin typeface="+mn-lt"/>
              </a:rPr>
              <a:t>more information? Contact Diane Schöller </a:t>
            </a:r>
            <a:r>
              <a:rPr lang="en-GB" sz="1900" dirty="0" smtClean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hlinkClick r:id="rId6"/>
              </a:rPr>
              <a:t>d.scholler@amsterdamumc.nl</a:t>
            </a:r>
            <a:endParaRPr lang="nl-NL" sz="19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lvl="1"/>
            <a:endParaRPr lang="nl-NL" dirty="0">
              <a:solidFill>
                <a:srgbClr val="000000"/>
              </a:solidFill>
              <a:latin typeface="Avenir Next" panose="020B0503020202020204"/>
            </a:endParaRPr>
          </a:p>
          <a:p>
            <a:pPr lvl="1"/>
            <a:endParaRPr lang="nl-NL" b="0" i="0" u="none" strike="noStrike" baseline="0" dirty="0">
              <a:solidFill>
                <a:srgbClr val="000000"/>
              </a:solidFill>
              <a:latin typeface="Avenir Next" panose="020B0503020202020204"/>
            </a:endParaRPr>
          </a:p>
          <a:p>
            <a:pPr lvl="1"/>
            <a:endParaRPr lang="nl-NL" dirty="0">
              <a:solidFill>
                <a:srgbClr val="000000"/>
              </a:solidFill>
              <a:latin typeface="Avenir Next" panose="020B0503020202020204"/>
            </a:endParaRPr>
          </a:p>
          <a:p>
            <a:pPr lvl="1"/>
            <a:endParaRPr lang="nl-NL" b="0" i="0" u="none" strike="noStrike" baseline="0" dirty="0">
              <a:solidFill>
                <a:srgbClr val="000000"/>
              </a:solidFill>
              <a:latin typeface="Avenir Next" panose="020B0503020202020204"/>
            </a:endParaRPr>
          </a:p>
          <a:p>
            <a:pPr lvl="1"/>
            <a:endParaRPr lang="nl-NL" dirty="0">
              <a:solidFill>
                <a:srgbClr val="000000"/>
              </a:solidFill>
              <a:latin typeface="Avenir Next" panose="020B0503020202020204"/>
            </a:endParaRPr>
          </a:p>
          <a:p>
            <a:pPr lvl="1"/>
            <a:endParaRPr lang="nl-NL" b="0" i="0" u="none" strike="noStrike" baseline="0" dirty="0">
              <a:solidFill>
                <a:srgbClr val="000000"/>
              </a:solidFill>
              <a:latin typeface="Avenir Next" panose="020B0503020202020204"/>
            </a:endParaRPr>
          </a:p>
          <a:p>
            <a:pPr lvl="1"/>
            <a:endParaRPr lang="en-US" sz="1800" b="0" i="0" u="none" strike="noStrike" baseline="0" dirty="0">
              <a:solidFill>
                <a:srgbClr val="000000"/>
              </a:solidFill>
              <a:latin typeface="Avenir Next" panose="020B05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16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30DA85-3AD7-E89E-232E-81568141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500" dirty="0" err="1">
                <a:latin typeface="+mj-lt"/>
              </a:rPr>
              <a:t>About</a:t>
            </a:r>
            <a:r>
              <a:rPr lang="nl-NL" sz="2500" dirty="0">
                <a:latin typeface="+mj-lt"/>
              </a:rPr>
              <a:t> </a:t>
            </a:r>
            <a:r>
              <a:rPr lang="nl-NL" sz="2500" dirty="0" err="1">
                <a:latin typeface="+mj-lt"/>
              </a:rPr>
              <a:t>the</a:t>
            </a:r>
            <a:r>
              <a:rPr lang="nl-NL" sz="2500" dirty="0">
                <a:latin typeface="+mj-lt"/>
              </a:rPr>
              <a:t> program </a:t>
            </a:r>
            <a:endParaRPr lang="en-NL" sz="2500" dirty="0">
              <a:latin typeface="+mj-lt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F7E1BF8-1779-4585-852A-73EFEAB9024F}"/>
              </a:ext>
            </a:extLst>
          </p:cNvPr>
          <p:cNvSpPr txBox="1">
            <a:spLocks/>
          </p:cNvSpPr>
          <p:nvPr/>
        </p:nvSpPr>
        <p:spPr>
          <a:xfrm>
            <a:off x="827584" y="843558"/>
            <a:ext cx="7488832" cy="40324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35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4" r:link="rId5"/>
              </a:buBlip>
              <a:defRPr sz="1500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4" r:link="rId5"/>
              </a:buBlip>
              <a:defRPr sz="1500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l-NL" sz="1800" b="0" i="0" u="none" strike="noStrike" baseline="0" dirty="0">
                <a:solidFill>
                  <a:schemeClr val="bg2"/>
                </a:solidFill>
                <a:latin typeface="+mn-lt"/>
              </a:rPr>
              <a:t>IMPACT PROGRAM</a:t>
            </a:r>
          </a:p>
          <a:p>
            <a:pPr marL="0" indent="0">
              <a:buNone/>
            </a:pPr>
            <a:r>
              <a:rPr lang="en-GB" sz="1700" dirty="0" smtClean="0">
                <a:effectLst/>
                <a:latin typeface="+mn-lt"/>
                <a:ea typeface="MS Mincho" panose="02020609040205080304" pitchFamily="49" charset="-128"/>
              </a:rPr>
              <a:t/>
            </a:r>
            <a:br>
              <a:rPr lang="en-GB" sz="1700" dirty="0" smtClean="0">
                <a:effectLst/>
                <a:latin typeface="+mn-lt"/>
                <a:ea typeface="MS Mincho" panose="02020609040205080304" pitchFamily="49" charset="-128"/>
              </a:rPr>
            </a:br>
            <a:r>
              <a:rPr lang="en-GB" sz="1600" dirty="0" smtClean="0">
                <a:effectLst/>
                <a:latin typeface="+mn-lt"/>
                <a:ea typeface="MS Mincho" panose="02020609040205080304" pitchFamily="49" charset="-128"/>
              </a:rPr>
              <a:t>Every </a:t>
            </a:r>
            <a:r>
              <a:rPr lang="en-GB" sz="1600" dirty="0">
                <a:effectLst/>
                <a:latin typeface="+mn-lt"/>
                <a:ea typeface="MS Mincho" panose="02020609040205080304" pitchFamily="49" charset="-128"/>
              </a:rPr>
              <a:t>aspect of the program is geared towards strengthening the skills to create impact. The Impact Program is highly varied and includes:</a:t>
            </a:r>
            <a:endParaRPr lang="nl-NL" sz="1600" b="0" i="0" u="none" strike="noStrike" baseline="0" dirty="0">
              <a:solidFill>
                <a:schemeClr val="bg2"/>
              </a:solidFill>
              <a:latin typeface="+mn-lt"/>
            </a:endParaRPr>
          </a:p>
          <a:p>
            <a:pPr lvl="1"/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intake interview</a:t>
            </a:r>
          </a:p>
          <a:p>
            <a:pPr lvl="1"/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thematic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modules 3,5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storytelling</a:t>
            </a:r>
          </a:p>
          <a:p>
            <a:pPr lvl="2"/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negotiation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nl-NL" sz="1600" dirty="0">
              <a:latin typeface="+mn-lt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meeting experts in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field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implementation</a:t>
            </a:r>
            <a:endParaRPr lang="nl-NL" sz="1600" dirty="0">
              <a:latin typeface="+mn-lt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impact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nl-NL" sz="1600" dirty="0">
              <a:latin typeface="+mn-lt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2 half-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sessions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impact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nl-NL" sz="1600" dirty="0">
              <a:latin typeface="+mn-lt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sessions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intervision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:  in-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exploration</a:t>
            </a:r>
            <a:r>
              <a:rPr lang="nl-NL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 of personal impact case</a:t>
            </a:r>
          </a:p>
          <a:p>
            <a:pPr lvl="1"/>
            <a:r>
              <a:rPr lang="en-GB" sz="1600" dirty="0"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1600" dirty="0">
                <a:effectLst/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omework assignments prior to the modules and in between meetings</a:t>
            </a:r>
            <a:r>
              <a:rPr lang="en-GB" sz="1600" dirty="0" smtClean="0">
                <a:effectLst/>
                <a:latin typeface="+mn-lt"/>
                <a:ea typeface="Times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10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500" dirty="0" err="1" smtClean="0">
                <a:latin typeface="+mj-lt"/>
              </a:rPr>
              <a:t>Participants</a:t>
            </a:r>
            <a:r>
              <a:rPr lang="nl-NL" sz="2500" dirty="0" smtClean="0">
                <a:latin typeface="+mj-lt"/>
              </a:rPr>
              <a:t> </a:t>
            </a:r>
            <a:r>
              <a:rPr lang="nl-NL" sz="2500" dirty="0" err="1" smtClean="0">
                <a:latin typeface="+mj-lt"/>
              </a:rPr>
              <a:t>edition</a:t>
            </a:r>
            <a:r>
              <a:rPr lang="nl-NL" sz="2500" dirty="0" smtClean="0">
                <a:latin typeface="+mj-lt"/>
              </a:rPr>
              <a:t> spring 2023: </a:t>
            </a:r>
            <a:r>
              <a:rPr lang="nl-NL" sz="2500" dirty="0" err="1" smtClean="0">
                <a:latin typeface="+mj-lt"/>
              </a:rPr>
              <a:t>some</a:t>
            </a:r>
            <a:r>
              <a:rPr lang="nl-NL" sz="2500" dirty="0" smtClean="0">
                <a:latin typeface="+mj-lt"/>
              </a:rPr>
              <a:t> quotes</a:t>
            </a:r>
            <a:endParaRPr lang="nl-NL" sz="2500" dirty="0"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E1BF8-1779-4585-852A-73EFEAB9024F}"/>
              </a:ext>
            </a:extLst>
          </p:cNvPr>
          <p:cNvSpPr txBox="1">
            <a:spLocks/>
          </p:cNvSpPr>
          <p:nvPr/>
        </p:nvSpPr>
        <p:spPr>
          <a:xfrm>
            <a:off x="395536" y="843558"/>
            <a:ext cx="7920880" cy="38164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35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4" r:link="rId5"/>
              </a:buBlip>
              <a:defRPr sz="1500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4" r:link="rId5"/>
              </a:buBlip>
              <a:defRPr sz="1500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latin typeface="Avenir Next" panose="020B0503020202020204"/>
                <a:ea typeface="Calibri" panose="020F0502020204030204" pitchFamily="34" charset="0"/>
              </a:rPr>
              <a:t>‘</a:t>
            </a:r>
            <a:r>
              <a:rPr lang="en-US" sz="1500" i="1" dirty="0" smtClean="0">
                <a:latin typeface="+mn-lt"/>
                <a:ea typeface="Calibri" panose="020F0502020204030204" pitchFamily="34" charset="0"/>
              </a:rPr>
              <a:t>Learned </a:t>
            </a:r>
            <a:r>
              <a:rPr lang="en-US" sz="1500" i="1" dirty="0">
                <a:latin typeface="+mn-lt"/>
                <a:ea typeface="Calibri" panose="020F0502020204030204" pitchFamily="34" charset="0"/>
              </a:rPr>
              <a:t>to look more strategically at project plans, making topics such </a:t>
            </a:r>
            <a:r>
              <a:rPr lang="en-US" sz="1500" i="1" dirty="0" smtClean="0">
                <a:latin typeface="+mn-lt"/>
                <a:ea typeface="Calibri" panose="020F0502020204030204" pitchFamily="34" charset="0"/>
              </a:rPr>
              <a:t>as communication </a:t>
            </a:r>
            <a:r>
              <a:rPr lang="en-US" sz="1500" i="1" dirty="0">
                <a:latin typeface="+mn-lt"/>
                <a:ea typeface="Calibri" panose="020F0502020204030204" pitchFamily="34" charset="0"/>
              </a:rPr>
              <a:t>and engaging your stakeholders much more frequent in </a:t>
            </a:r>
            <a:r>
              <a:rPr lang="en-US" sz="1500" i="1" dirty="0" smtClean="0">
                <a:latin typeface="+mn-lt"/>
                <a:ea typeface="Calibri" panose="020F0502020204030204" pitchFamily="34" charset="0"/>
              </a:rPr>
              <a:t>the timeline. Also</a:t>
            </a:r>
            <a:r>
              <a:rPr lang="en-US" sz="1500" i="1" dirty="0">
                <a:latin typeface="+mn-lt"/>
                <a:ea typeface="Calibri" panose="020F0502020204030204" pitchFamily="34" charset="0"/>
              </a:rPr>
              <a:t>, exercises such as delivering under time pressure, pitching to </a:t>
            </a:r>
            <a:r>
              <a:rPr lang="en-US" sz="1500" i="1" dirty="0" smtClean="0">
                <a:latin typeface="+mn-lt"/>
                <a:ea typeface="Calibri" panose="020F0502020204030204" pitchFamily="34" charset="0"/>
              </a:rPr>
              <a:t>lay people </a:t>
            </a:r>
            <a:r>
              <a:rPr lang="en-US" sz="1500" i="1" dirty="0">
                <a:latin typeface="+mn-lt"/>
                <a:ea typeface="Calibri" panose="020F0502020204030204" pitchFamily="34" charset="0"/>
              </a:rPr>
              <a:t>and negotiating with actors during module 2 have both made me </a:t>
            </a:r>
            <a:r>
              <a:rPr lang="en-US" sz="1500" i="1" dirty="0" smtClean="0">
                <a:latin typeface="+mn-lt"/>
                <a:ea typeface="Calibri" panose="020F0502020204030204" pitchFamily="34" charset="0"/>
              </a:rPr>
              <a:t>more knowledgeable </a:t>
            </a:r>
            <a:r>
              <a:rPr lang="en-US" sz="1500" i="1" dirty="0">
                <a:latin typeface="+mn-lt"/>
                <a:ea typeface="Calibri" panose="020F0502020204030204" pitchFamily="34" charset="0"/>
              </a:rPr>
              <a:t>and also provided content that I could immediately put to </a:t>
            </a:r>
            <a:r>
              <a:rPr lang="en-US" sz="1500" i="1" dirty="0" smtClean="0">
                <a:latin typeface="+mn-lt"/>
                <a:ea typeface="Calibri" panose="020F0502020204030204" pitchFamily="34" charset="0"/>
              </a:rPr>
              <a:t>use for </a:t>
            </a:r>
            <a:r>
              <a:rPr lang="en-US" sz="1500" i="1" dirty="0">
                <a:latin typeface="+mn-lt"/>
                <a:ea typeface="Calibri" panose="020F0502020204030204" pitchFamily="34" charset="0"/>
              </a:rPr>
              <a:t>other purposes such as a grant application</a:t>
            </a:r>
            <a:r>
              <a:rPr lang="en-US" sz="1500" i="1" dirty="0" smtClean="0">
                <a:latin typeface="+mn-lt"/>
                <a:ea typeface="Calibri" panose="020F0502020204030204" pitchFamily="34" charset="0"/>
              </a:rPr>
              <a:t>.’ </a:t>
            </a:r>
            <a:br>
              <a:rPr lang="en-US" sz="1500" i="1" dirty="0" smtClean="0">
                <a:latin typeface="+mn-lt"/>
                <a:ea typeface="Calibri" panose="020F0502020204030204" pitchFamily="34" charset="0"/>
              </a:rPr>
            </a:br>
            <a:r>
              <a:rPr lang="en-US" sz="15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Bibian </a:t>
            </a:r>
            <a:r>
              <a:rPr lang="en-US" sz="15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van der Voorn, MD and assistant professor Faculty of Science, Youth and Lifestyle, VU </a:t>
            </a:r>
            <a:r>
              <a:rPr lang="en-US" sz="150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Amsterdam</a:t>
            </a:r>
            <a:endParaRPr lang="nl-NL" sz="1500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NL" sz="15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US" altLang="nl-NL" sz="1500" i="1" dirty="0">
                <a:solidFill>
                  <a:srgbClr val="202124"/>
                </a:solidFill>
                <a:latin typeface="+mn-lt"/>
              </a:rPr>
              <a:t>'I've always been concerned with impact; you can't start early enough to </a:t>
            </a:r>
            <a:r>
              <a:rPr lang="en-US" altLang="nl-NL" sz="1500" i="1" dirty="0" smtClean="0">
                <a:solidFill>
                  <a:srgbClr val="202124"/>
                </a:solidFill>
                <a:latin typeface="+mn-lt"/>
              </a:rPr>
              <a:t>think about </a:t>
            </a:r>
            <a:r>
              <a:rPr lang="en-US" altLang="nl-NL" sz="1500" i="1" dirty="0">
                <a:solidFill>
                  <a:srgbClr val="202124"/>
                </a:solidFill>
                <a:latin typeface="+mn-lt"/>
              </a:rPr>
              <a:t>the relevance of your research </a:t>
            </a:r>
            <a:r>
              <a:rPr lang="en-US" altLang="nl-NL" sz="1500" i="1" dirty="0" smtClean="0">
                <a:solidFill>
                  <a:srgbClr val="202124"/>
                </a:solidFill>
                <a:latin typeface="+mn-lt"/>
              </a:rPr>
              <a:t> to </a:t>
            </a:r>
            <a:r>
              <a:rPr lang="en-US" altLang="nl-NL" sz="1500" i="1" dirty="0">
                <a:solidFill>
                  <a:srgbClr val="202124"/>
                </a:solidFill>
                <a:latin typeface="+mn-lt"/>
              </a:rPr>
              <a:t>society. It does require a different </a:t>
            </a:r>
            <a:r>
              <a:rPr lang="en-US" altLang="nl-NL" sz="1500" i="1" dirty="0" smtClean="0">
                <a:solidFill>
                  <a:srgbClr val="202124"/>
                </a:solidFill>
                <a:latin typeface="+mn-lt"/>
              </a:rPr>
              <a:t>way of </a:t>
            </a:r>
            <a:r>
              <a:rPr lang="en-US" altLang="nl-NL" sz="1500" i="1" dirty="0">
                <a:solidFill>
                  <a:srgbClr val="202124"/>
                </a:solidFill>
                <a:latin typeface="+mn-lt"/>
              </a:rPr>
              <a:t>thinking, which I mastered during the Impact program. What do you </a:t>
            </a:r>
            <a:r>
              <a:rPr lang="en-US" altLang="nl-NL" sz="1500" i="1" dirty="0" smtClean="0">
                <a:solidFill>
                  <a:srgbClr val="202124"/>
                </a:solidFill>
                <a:latin typeface="+mn-lt"/>
              </a:rPr>
              <a:t> want to achieve</a:t>
            </a:r>
            <a:r>
              <a:rPr lang="en-US" altLang="nl-NL" sz="1500" i="1" dirty="0">
                <a:solidFill>
                  <a:srgbClr val="202124"/>
                </a:solidFill>
                <a:latin typeface="+mn-lt"/>
              </a:rPr>
              <a:t>, for whom and who do you need in this process of creating impact</a:t>
            </a:r>
            <a:r>
              <a:rPr lang="en-US" altLang="nl-NL" sz="1500" i="1" dirty="0" smtClean="0">
                <a:solidFill>
                  <a:srgbClr val="202124"/>
                </a:solidFill>
                <a:latin typeface="+mn-lt"/>
              </a:rPr>
              <a:t>?‘ </a:t>
            </a:r>
            <a:br>
              <a:rPr lang="en-US" altLang="nl-NL" sz="1500" i="1" dirty="0" smtClean="0">
                <a:solidFill>
                  <a:srgbClr val="202124"/>
                </a:solidFill>
                <a:latin typeface="+mn-lt"/>
              </a:rPr>
            </a:br>
            <a:r>
              <a:rPr lang="en-US" altLang="nl-NL" sz="1500" dirty="0" smtClean="0">
                <a:solidFill>
                  <a:schemeClr val="bg2"/>
                </a:solidFill>
                <a:latin typeface="+mn-lt"/>
              </a:rPr>
              <a:t>Astrid </a:t>
            </a:r>
            <a:r>
              <a:rPr lang="en-US" altLang="nl-NL" sz="1500" dirty="0">
                <a:solidFill>
                  <a:schemeClr val="bg2"/>
                </a:solidFill>
                <a:latin typeface="+mn-lt"/>
              </a:rPr>
              <a:t>de Wind, assistant professor of Public and Occupational Health, Amsterdam </a:t>
            </a:r>
            <a:r>
              <a:rPr lang="en-US" altLang="nl-NL" sz="1500" dirty="0" smtClean="0">
                <a:solidFill>
                  <a:schemeClr val="bg2"/>
                </a:solidFill>
                <a:latin typeface="+mn-lt"/>
              </a:rPr>
              <a:t>UMC</a:t>
            </a:r>
          </a:p>
          <a:p>
            <a:pPr marL="0" indent="0">
              <a:buNone/>
            </a:pPr>
            <a:endParaRPr lang="en-US" altLang="nl-NL" sz="1500" dirty="0" smtClean="0">
              <a:solidFill>
                <a:schemeClr val="bg2"/>
              </a:solidFill>
              <a:latin typeface="+mn-lt"/>
            </a:endParaRPr>
          </a:p>
          <a:p>
            <a:r>
              <a:rPr lang="en-US" sz="1500" dirty="0">
                <a:solidFill>
                  <a:srgbClr val="000000"/>
                </a:solidFill>
                <a:latin typeface="+mn-lt"/>
              </a:rPr>
              <a:t>‘During the program we discussed the different impact opportunities to </a:t>
            </a:r>
            <a:r>
              <a:rPr lang="en-US" sz="1500" dirty="0" smtClean="0">
                <a:solidFill>
                  <a:srgbClr val="000000"/>
                </a:solidFill>
                <a:latin typeface="+mn-lt"/>
              </a:rPr>
              <a:t>see which </a:t>
            </a:r>
            <a:r>
              <a:rPr lang="en-US" sz="1500" dirty="0">
                <a:solidFill>
                  <a:srgbClr val="000000"/>
                </a:solidFill>
                <a:latin typeface="+mn-lt"/>
              </a:rPr>
              <a:t>route to impact suits best. The group of participants was an </a:t>
            </a:r>
            <a:r>
              <a:rPr lang="en-US" sz="1500" dirty="0" smtClean="0">
                <a:solidFill>
                  <a:srgbClr val="000000"/>
                </a:solidFill>
                <a:latin typeface="+mn-lt"/>
              </a:rPr>
              <a:t>interesting mix </a:t>
            </a:r>
            <a:r>
              <a:rPr lang="en-US" sz="1500" dirty="0">
                <a:solidFill>
                  <a:srgbClr val="000000"/>
                </a:solidFill>
                <a:latin typeface="+mn-lt"/>
              </a:rPr>
              <a:t>of scientists from different disciplines. This gave zo many </a:t>
            </a:r>
            <a:r>
              <a:rPr lang="en-US" sz="1500" dirty="0" smtClean="0">
                <a:solidFill>
                  <a:srgbClr val="000000"/>
                </a:solidFill>
                <a:latin typeface="+mn-lt"/>
              </a:rPr>
              <a:t>different perspectives</a:t>
            </a:r>
            <a:r>
              <a:rPr lang="en-US" sz="1500" dirty="0">
                <a:solidFill>
                  <a:srgbClr val="000000"/>
                </a:solidFill>
                <a:latin typeface="+mn-lt"/>
              </a:rPr>
              <a:t>. Following the program was a very positive experience</a:t>
            </a:r>
            <a:r>
              <a:rPr lang="en-US" sz="1500" dirty="0" smtClean="0">
                <a:solidFill>
                  <a:srgbClr val="000000"/>
                </a:solidFill>
                <a:latin typeface="+mn-lt"/>
              </a:rPr>
              <a:t>.’ </a:t>
            </a:r>
            <a:br>
              <a:rPr lang="en-US" sz="1500" dirty="0" smtClean="0">
                <a:solidFill>
                  <a:srgbClr val="000000"/>
                </a:solidFill>
                <a:latin typeface="+mn-lt"/>
              </a:rPr>
            </a:br>
            <a:r>
              <a:rPr lang="en-US" sz="1500" dirty="0" smtClean="0">
                <a:solidFill>
                  <a:schemeClr val="bg2"/>
                </a:solidFill>
                <a:latin typeface="+mn-lt"/>
              </a:rPr>
              <a:t>Esther </a:t>
            </a:r>
            <a:r>
              <a:rPr lang="en-US" sz="1500" dirty="0" err="1">
                <a:solidFill>
                  <a:schemeClr val="bg2"/>
                </a:solidFill>
                <a:latin typeface="+mn-lt"/>
              </a:rPr>
              <a:t>Eiling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, associate  professor of Finance at the University of Amsterdam</a:t>
            </a:r>
          </a:p>
        </p:txBody>
      </p:sp>
    </p:spTree>
    <p:extLst>
      <p:ext uri="{BB962C8B-B14F-4D97-AF65-F5344CB8AC3E}">
        <p14:creationId xmlns:p14="http://schemas.microsoft.com/office/powerpoint/2010/main" val="29521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30DA85-3AD7-E89E-232E-81568141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500" dirty="0" err="1">
                <a:latin typeface="+mj-lt"/>
              </a:rPr>
              <a:t>Participants</a:t>
            </a:r>
            <a:r>
              <a:rPr lang="nl-NL" sz="2500" dirty="0">
                <a:latin typeface="+mj-lt"/>
              </a:rPr>
              <a:t> </a:t>
            </a:r>
            <a:r>
              <a:rPr lang="nl-NL" sz="2500" dirty="0" err="1" smtClean="0">
                <a:latin typeface="+mj-lt"/>
              </a:rPr>
              <a:t>edition</a:t>
            </a:r>
            <a:r>
              <a:rPr lang="nl-NL" sz="2500" dirty="0" smtClean="0">
                <a:latin typeface="+mj-lt"/>
              </a:rPr>
              <a:t> spring 2022</a:t>
            </a:r>
            <a:r>
              <a:rPr lang="nl-NL" sz="2500" dirty="0">
                <a:latin typeface="+mj-lt"/>
              </a:rPr>
              <a:t>: </a:t>
            </a:r>
            <a:r>
              <a:rPr lang="nl-NL" sz="2500" dirty="0" err="1">
                <a:latin typeface="+mj-lt"/>
              </a:rPr>
              <a:t>some</a:t>
            </a:r>
            <a:r>
              <a:rPr lang="nl-NL" sz="2500" dirty="0">
                <a:latin typeface="+mj-lt"/>
              </a:rPr>
              <a:t> quotes</a:t>
            </a:r>
            <a:endParaRPr lang="en-NL" sz="2500" dirty="0">
              <a:latin typeface="+mj-lt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F7E1BF8-1779-4585-852A-73EFEAB9024F}"/>
              </a:ext>
            </a:extLst>
          </p:cNvPr>
          <p:cNvSpPr txBox="1">
            <a:spLocks/>
          </p:cNvSpPr>
          <p:nvPr/>
        </p:nvSpPr>
        <p:spPr>
          <a:xfrm>
            <a:off x="395536" y="843558"/>
            <a:ext cx="7920880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35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4" r:link="rId5"/>
              </a:buBlip>
              <a:defRPr sz="1500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4" r:link="rId5"/>
              </a:buBlip>
              <a:defRPr sz="1500" kern="120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l-NL" sz="1600" i="1" dirty="0" smtClean="0">
                <a:latin typeface="Avenir Next" panose="020B0503020202020204"/>
                <a:ea typeface="Calibri" panose="020F0502020204030204" pitchFamily="34" charset="0"/>
              </a:rPr>
              <a:t>“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The program has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taught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me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there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are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many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ways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in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creating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impact. The </a:t>
            </a:r>
            <a:r>
              <a:rPr lang="nl-NL" sz="1400" i="1" dirty="0">
                <a:latin typeface="+mn-lt"/>
                <a:ea typeface="Calibri" panose="020F0502020204030204" pitchFamily="34" charset="0"/>
              </a:rPr>
              <a:t>different approaches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from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other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participants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have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inspired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me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to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think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creatively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about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our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own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project.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Valuable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also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: open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discussions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with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experts,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networking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and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writing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sessions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for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a non-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academic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nl-NL" sz="1400" i="1" dirty="0" err="1">
                <a:effectLst/>
                <a:latin typeface="+mn-lt"/>
                <a:ea typeface="Calibri" panose="020F0502020204030204" pitchFamily="34" charset="0"/>
              </a:rPr>
              <a:t>audience</a:t>
            </a:r>
            <a:r>
              <a:rPr lang="nl-NL" sz="1400" i="1" dirty="0">
                <a:effectLst/>
                <a:latin typeface="+mn-lt"/>
                <a:ea typeface="Calibri" panose="020F0502020204030204" pitchFamily="34" charset="0"/>
              </a:rPr>
              <a:t>.” </a:t>
            </a:r>
            <a:r>
              <a:rPr lang="nl-NL" sz="1400" i="1" dirty="0" smtClean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nl-NL" sz="1400" i="1" dirty="0" smtClean="0">
                <a:effectLst/>
                <a:latin typeface="+mn-lt"/>
                <a:ea typeface="Calibri" panose="020F0502020204030204" pitchFamily="34" charset="0"/>
              </a:rPr>
            </a:br>
            <a:r>
              <a:rPr lang="nl-NL" sz="1400" dirty="0" smtClean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</a:rPr>
              <a:t>Margreet </a:t>
            </a:r>
            <a:r>
              <a:rPr lang="nl-NL" sz="1400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</a:rPr>
              <a:t>Stolper, XENDENS, Amsterdam UMC</a:t>
            </a:r>
          </a:p>
          <a:p>
            <a:pPr marL="0" indent="0">
              <a:buNone/>
            </a:pPr>
            <a:endParaRPr lang="nl-NL" sz="1400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NL" sz="14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nl-NL" altLang="nl-NL" sz="1400" i="1" dirty="0">
                <a:solidFill>
                  <a:srgbClr val="202124"/>
                </a:solidFill>
                <a:latin typeface="+mn-lt"/>
              </a:rPr>
              <a:t>“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When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you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start as a researcher, society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and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colleagues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from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other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scientific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disciplines are at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distance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. The Impact </a:t>
            </a:r>
            <a:r>
              <a:rPr lang="nl-NL" altLang="nl-NL" sz="1400" i="1" dirty="0" err="1">
                <a:solidFill>
                  <a:srgbClr val="202124"/>
                </a:solidFill>
                <a:latin typeface="+mn-lt"/>
              </a:rPr>
              <a:t>progam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is a cohort of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motivated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colleagues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who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want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to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make a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difference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in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the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world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. It is </a:t>
            </a:r>
            <a:r>
              <a:rPr lang="nl-NL" altLang="nl-NL" sz="1400" i="1" dirty="0" err="1">
                <a:solidFill>
                  <a:srgbClr val="202124"/>
                </a:solidFill>
                <a:latin typeface="+mn-lt"/>
              </a:rPr>
              <a:t>s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o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inspiring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! And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the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support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from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the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institution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to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spend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time on </a:t>
            </a:r>
            <a:r>
              <a:rPr kumimoji="0" lang="nl-NL" altLang="nl-NL" sz="14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this</a:t>
            </a:r>
            <a:r>
              <a:rPr kumimoji="0" lang="nl-NL" altLang="nl-NL" sz="1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 is important.” </a:t>
            </a:r>
            <a:r>
              <a:rPr kumimoji="0" lang="nl-NL" altLang="nl-NL" sz="1400" b="0" i="1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/>
            </a:r>
            <a:br>
              <a:rPr kumimoji="0" lang="nl-NL" altLang="nl-NL" sz="1400" b="0" i="1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</a:br>
            <a:r>
              <a:rPr kumimoji="0" lang="nl-NL" altLang="nl-NL" sz="1400" b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Martin </a:t>
            </a:r>
            <a:r>
              <a:rPr kumimoji="0" lang="nl-NL" altLang="nl-NL" sz="1400" b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Gevonden VU-AMS, FGB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venir Next" panose="020B05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608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XA graduate seminar Science and society">
  <a:themeElements>
    <a:clrScheme name="Custom 10">
      <a:dk1>
        <a:srgbClr val="404040"/>
      </a:dk1>
      <a:lt1>
        <a:srgbClr val="6E6E6E"/>
      </a:lt1>
      <a:dk2>
        <a:srgbClr val="3E3D40"/>
      </a:dk2>
      <a:lt2>
        <a:srgbClr val="FF6215"/>
      </a:lt2>
      <a:accent1>
        <a:srgbClr val="3E3D40"/>
      </a:accent1>
      <a:accent2>
        <a:srgbClr val="FFFFFF"/>
      </a:accent2>
      <a:accent3>
        <a:srgbClr val="FF6215"/>
      </a:accent3>
      <a:accent4>
        <a:srgbClr val="FFFFFF"/>
      </a:accent4>
      <a:accent5>
        <a:srgbClr val="FFFFFF"/>
      </a:accent5>
      <a:accent6>
        <a:srgbClr val="FFFFFF"/>
      </a:accent6>
      <a:hlink>
        <a:srgbClr val="C3161C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C3141E">
            <a:alpha val="48000"/>
          </a:srgbClr>
        </a:solidFill>
      </a:spPr>
      <a:bodyPr vert="horz" lIns="91440" tIns="45720" rIns="91440" bIns="45720" rtlCol="0" anchor="ctr">
        <a:norm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3FB4393-E664-4761-BC0D-A414425658A0}">
  <we:reference id="f1abd87f-a3ba-42fb-91d5-100000000000" version="1.0.0.6" store="EXCatalog" storeType="EXCatalog"/>
  <we:alternateReferences>
    <we:reference id="WA104380278" version="1.0.0.6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1631d-8213-421f-9357-ae03db659f90" xsi:nil="true"/>
    <lcf76f155ced4ddcb4097134ff3c332f xmlns="9468b2fb-6867-4aa2-be56-ca2e330ce5f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2B222F169EBC43B13472BCDC6425BD" ma:contentTypeVersion="16" ma:contentTypeDescription="Een nieuw document maken." ma:contentTypeScope="" ma:versionID="3249aeb20ef997f41401277a669d6fcc">
  <xsd:schema xmlns:xsd="http://www.w3.org/2001/XMLSchema" xmlns:xs="http://www.w3.org/2001/XMLSchema" xmlns:p="http://schemas.microsoft.com/office/2006/metadata/properties" xmlns:ns2="ffe1631d-8213-421f-9357-ae03db659f90" xmlns:ns3="9468b2fb-6867-4aa2-be56-ca2e330ce5fe" targetNamespace="http://schemas.microsoft.com/office/2006/metadata/properties" ma:root="true" ma:fieldsID="bba3a840d64d02dbb48523e04038afeb" ns2:_="" ns3:_="">
    <xsd:import namespace="ffe1631d-8213-421f-9357-ae03db659f90"/>
    <xsd:import namespace="9468b2fb-6867-4aa2-be56-ca2e330ce5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1631d-8213-421f-9357-ae03db659f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54a71c-260b-4a65-9918-c8b8eef1155a}" ma:internalName="TaxCatchAll" ma:showField="CatchAllData" ma:web="ffe1631d-8213-421f-9357-ae03db659f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8b2fb-6867-4aa2-be56-ca2e330ce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9b6ca76-abda-4f5c-bf70-6374a71c10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42C48B-F154-4AE4-A7BE-AB9847FE7A54}">
  <ds:schemaRefs>
    <ds:schemaRef ds:uri="http://schemas.microsoft.com/office/2006/documentManagement/types"/>
    <ds:schemaRef ds:uri="ffe1631d-8213-421f-9357-ae03db659f90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9468b2fb-6867-4aa2-be56-ca2e330ce5f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00D00C-E4C8-4679-92EF-F1C0F44804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e1631d-8213-421f-9357-ae03db659f90"/>
    <ds:schemaRef ds:uri="9468b2fb-6867-4aa2-be56-ca2e330ce5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DADCD7-F783-4E5A-A982-B1AEB5A7FB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7156</TotalTime>
  <Words>464</Words>
  <Application>Microsoft Office PowerPoint</Application>
  <PresentationFormat>Diavoorstelling (16:9)</PresentationFormat>
  <Paragraphs>63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4" baseType="lpstr">
      <vt:lpstr>Arial</vt:lpstr>
      <vt:lpstr>Avenir Book</vt:lpstr>
      <vt:lpstr>Avenir Next</vt:lpstr>
      <vt:lpstr>Calibri</vt:lpstr>
      <vt:lpstr>MS Mincho</vt:lpstr>
      <vt:lpstr>Times</vt:lpstr>
      <vt:lpstr>Times New Roman</vt:lpstr>
      <vt:lpstr>IXA graduate seminar Science and society</vt:lpstr>
      <vt:lpstr>PowerPoint-presentatie</vt:lpstr>
      <vt:lpstr>Nomination and selection  </vt:lpstr>
      <vt:lpstr>Eligiblity and Practicalities </vt:lpstr>
      <vt:lpstr>About the program </vt:lpstr>
      <vt:lpstr>Participants edition spring 2023: some quotes</vt:lpstr>
      <vt:lpstr>Participants edition spring 2022: some quotes</vt:lpstr>
    </vt:vector>
  </TitlesOfParts>
  <Company>Universiteit van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Mooijer, Ronald</dc:creator>
  <cp:lastModifiedBy>Hulleman, H.E.W. (Ester)</cp:lastModifiedBy>
  <cp:revision>133</cp:revision>
  <cp:lastPrinted>2022-11-07T07:57:55Z</cp:lastPrinted>
  <dcterms:created xsi:type="dcterms:W3CDTF">2018-10-11T11:55:45Z</dcterms:created>
  <dcterms:modified xsi:type="dcterms:W3CDTF">2023-11-22T09:01:59Z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0x010100BA2B222F169EBC43B13472BCDC6425BD</vt:lpwstr>
  </property>
  <property fmtid="{D5CDD505-2E9C-101B-9397-08002B2CF9AE}" pid="3" name="MediaServiceImageTags">
    <vt:lpwstr/>
  </property>
</Properties>
</file>