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4"/>
  </p:sldMasterIdLst>
  <p:notesMasterIdLst>
    <p:notesMasterId r:id="rId12"/>
  </p:notesMasterIdLst>
  <p:handoutMasterIdLst>
    <p:handoutMasterId r:id="rId13"/>
  </p:handoutMasterIdLst>
  <p:sldIdLst>
    <p:sldId id="748" r:id="rId5"/>
    <p:sldId id="750" r:id="rId6"/>
    <p:sldId id="759" r:id="rId7"/>
    <p:sldId id="751" r:id="rId8"/>
    <p:sldId id="757" r:id="rId9"/>
    <p:sldId id="752" r:id="rId10"/>
    <p:sldId id="749" r:id="rId11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B29D00-5630-6306-96EA-F99835AFF127}" name="Vonk, C.J.M. (Hanneke)" initials="HV" userId="S::hanneke.vonk@vu.nl::b7e61e08-1b62-423e-89d4-8f5c7b2d3924" providerId="AD"/>
  <p188:author id="{2E6C2A44-0B95-C7D9-7B6F-01DF532CC81B}" name="Karssen, M. (Mareanne)" initials="MK" userId="S::m.karssen@vu.nl::50dfac2d-9ffd-4745-b138-bbd5db1bc41f" providerId="AD"/>
  <p188:author id="{D9FE9551-B6CE-CB86-45AB-5A49AE1E1066}" name="Kraneveld, A.D. (Aletta)" initials="KA(" userId="S::a.d.kraneveld@vu.nl::613d1763-56f4-4101-931c-eb9b32f5100c" providerId="AD"/>
  <p188:author id="{B4272CAC-C9AB-A718-39D6-37781C464C32}" name="Verbree, M. (Maaike)" initials="MV" userId="S::m.verbree@vu.nl::93833fa2-d20a-4a85-a4c6-e05bc12e0466" providerId="AD"/>
  <p188:author id="{1FD3B1B8-013D-F5CC-C9A1-2A363CF0107A}" name="Brasser, E.A. (Elma)" initials="BE(" userId="S::elma.brasser@vu.nl::59bb5bab-3e39-4a23-848e-93d52c1fb76b" providerId="AD"/>
  <p188:author id="{44BAEDFA-4266-77C4-C310-C2C57CDD8798}" name="Rooms, M.G.A. (Maaike)" initials="R(" userId="S::maaike.rooms@vu.nl::774654a8-a573-4509-b7fb-820f0498012e" providerId="AD"/>
  <p188:author id="{674DF9FD-41A9-5615-B234-D78C5E81CFE1}" name="Hengel, E.I.V. van den (Esther)" initials="H(" userId="S::e.i.v.vanden.hengel@vu.nl::008dbb78-3cf1-4a12-b8e5-c871f39294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rs, J. (J)" initials="JE" lastIdx="2" clrIdx="0">
    <p:extLst>
      <p:ext uri="{19B8F6BF-5375-455C-9EA6-DF929625EA0E}">
        <p15:presenceInfo xmlns:p15="http://schemas.microsoft.com/office/powerpoint/2012/main" userId="S::j.ellers@vu.nl::bbe3dd85-b80a-4f34-8f8a-6803ed051b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9"/>
    <p:restoredTop sz="94150"/>
  </p:normalViewPr>
  <p:slideViewPr>
    <p:cSldViewPr snapToGrid="0">
      <p:cViewPr varScale="1">
        <p:scale>
          <a:sx n="120" d="100"/>
          <a:sy n="120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bg400/Library/Containers/com.microsoft.Outlook/Data/tmp/Outlook%20Temp/Beta%20aanmeldingen%20week%2035%5b43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Bachelor Totaal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Sheet1!$B$2:$E$2</c:f>
              <c:numCache>
                <c:formatCode>_(* #,##0_);_(* \(#,##0\);_(* "-"??_);_(@_)</c:formatCode>
                <c:ptCount val="4"/>
                <c:pt idx="0">
                  <c:v>4263</c:v>
                </c:pt>
                <c:pt idx="1">
                  <c:v>3543</c:v>
                </c:pt>
                <c:pt idx="2">
                  <c:v>2201</c:v>
                </c:pt>
                <c:pt idx="3">
                  <c:v>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D-FE47-B80B-2954798B2B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Master Totaal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Sheet1!$B$3:$E$3</c:f>
              <c:numCache>
                <c:formatCode>_(* #,##0_);_(* \(#,##0\);_(* "-"??_);_(@_)</c:formatCode>
                <c:ptCount val="4"/>
                <c:pt idx="0">
                  <c:v>3342</c:v>
                </c:pt>
                <c:pt idx="1">
                  <c:v>3037</c:v>
                </c:pt>
                <c:pt idx="2">
                  <c:v>2180</c:v>
                </c:pt>
                <c:pt idx="3">
                  <c:v>2528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D-FE47-B80B-2954798B2B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Pre-master Totaal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Sheet1!$B$4:$E$4</c:f>
              <c:numCache>
                <c:formatCode>_(* #,##0_);_(* \(#,##0\);_(* "-"??_);_(@_)</c:formatCode>
                <c:ptCount val="4"/>
                <c:pt idx="0">
                  <c:v>342</c:v>
                </c:pt>
                <c:pt idx="1">
                  <c:v>271</c:v>
                </c:pt>
                <c:pt idx="2">
                  <c:v>271</c:v>
                </c:pt>
                <c:pt idx="3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D-FE47-B80B-2954798B2B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558607"/>
        <c:axId val="694565999"/>
      </c:barChart>
      <c:catAx>
        <c:axId val="69455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65999"/>
        <c:crosses val="autoZero"/>
        <c:auto val="1"/>
        <c:lblAlgn val="ctr"/>
        <c:lblOffset val="100"/>
        <c:noMultiLvlLbl val="0"/>
      </c:catAx>
      <c:valAx>
        <c:axId val="69456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Aanmeldingen beta-opleidingen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5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12-09-2024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12-09-2024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Edit text style of the model
Second level
Third level
Fourth level
Fifth level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82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NoLevel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BB55B4-9D18-4901-B46D-3A0BD64A6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NoLevel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/>
              <a:t>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/>
              <a:t>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
Vierde niveau
Vijfde niveau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THE NAME OF THE FACULTY OR RESEARCH INSTITUTE HERE</a:t>
            </a: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THE NAME OF THE FACULTY OR RESEARCH INSTITUTE HERE</a:t>
            </a:r>
            <a:endParaRPr lang="nl-NL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A46A5-7E10-4E46-A8D5-A05DFAAEF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592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endParaRPr lang="nl-NL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‹#›</a:t>
            </a:fld>
            <a:r>
              <a:rPr lang="nl-NL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TextSlide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err="1"/>
              <a:t>Title</a:t>
            </a:r>
            <a:endParaRPr lang="nl-NL"/>
          </a:p>
          <a:p>
            <a:pPr lvl="1"/>
            <a:r>
              <a:rPr lang="nl-NL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err="1"/>
              <a:t>Caption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/>
              <a:t>Click to edit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849" y="5958000"/>
            <a:ext cx="784225" cy="90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pPr algn="l"/>
            <a:fld id="{840C1E0B-154D-844F-9C3C-CB8827A7EAB0}" type="slidenum">
              <a:rPr lang="nl-NL" smtClean="0"/>
              <a:t>‹#›</a:t>
            </a:fld>
            <a:r>
              <a:rPr lang="nl-NL"/>
              <a:t>' 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/>
              <a:t>Faculty of Science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Edit text style of the model
Second level
Third level
Fourth level
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8" r:id="rId2"/>
    <p:sldLayoutId id="2147483874" r:id="rId3"/>
    <p:sldLayoutId id="2147483885" r:id="rId4"/>
    <p:sldLayoutId id="2147483890" r:id="rId5"/>
    <p:sldLayoutId id="2147483889" r:id="rId6"/>
    <p:sldLayoutId id="2147483896" r:id="rId7"/>
    <p:sldLayoutId id="2147483900" r:id="rId8"/>
    <p:sldLayoutId id="2147483893" r:id="rId9"/>
    <p:sldLayoutId id="2147483879" r:id="rId10"/>
    <p:sldLayoutId id="2147483883" r:id="rId11"/>
    <p:sldLayoutId id="2147483895" r:id="rId12"/>
    <p:sldLayoutId id="2147483892" r:id="rId13"/>
    <p:sldLayoutId id="2147483886" r:id="rId14"/>
    <p:sldLayoutId id="2147483899" r:id="rId15"/>
    <p:sldLayoutId id="2147483897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 Pro 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 Pro 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77B0A911-F831-3A4B-8A9F-94400B1264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688" y="2902689"/>
            <a:ext cx="5480106" cy="3053612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nl-NL" sz="3200" dirty="0">
                <a:latin typeface="Segoe UI"/>
                <a:ea typeface="Calibri"/>
                <a:cs typeface="Segoe UI"/>
              </a:rPr>
              <a:t>Portfolio herziening</a:t>
            </a:r>
          </a:p>
          <a:p>
            <a:pPr lvl="1"/>
            <a:endParaRPr lang="nl-NL" sz="3200" dirty="0">
              <a:latin typeface="Segoe UI"/>
              <a:ea typeface="Calibri"/>
              <a:cs typeface="Segoe UI"/>
            </a:endParaRPr>
          </a:p>
          <a:p>
            <a:pPr lvl="1"/>
            <a:r>
              <a:rPr lang="nl-NL" sz="2800" dirty="0">
                <a:latin typeface="Segoe UI"/>
                <a:ea typeface="Calibri"/>
                <a:cs typeface="Segoe UI"/>
              </a:rPr>
              <a:t>Leidende principes &amp; plan voor opleidingen en domeinen</a:t>
            </a:r>
          </a:p>
          <a:p>
            <a:pPr lvl="1"/>
            <a:endParaRPr lang="nl-NL" sz="2800" dirty="0">
              <a:latin typeface="Segoe UI"/>
              <a:ea typeface="Calibri"/>
              <a:cs typeface="Segoe UI"/>
            </a:endParaRPr>
          </a:p>
          <a:p>
            <a:pPr lvl="1"/>
            <a:r>
              <a:rPr lang="nl-NL" sz="2800" i="1" dirty="0">
                <a:latin typeface="Segoe UI"/>
                <a:ea typeface="Calibri"/>
                <a:cs typeface="Segoe UI"/>
              </a:rPr>
              <a:t>12 september 2024</a:t>
            </a:r>
          </a:p>
          <a:p>
            <a:pPr lvl="1"/>
            <a:endParaRPr lang="nl-NL" sz="2800" dirty="0">
              <a:latin typeface="Segoe UI"/>
              <a:ea typeface="Calibri"/>
              <a:cs typeface="Segoe UI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FA7C1DF-522F-994D-99EE-64E04B7860C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576" y="1685925"/>
            <a:ext cx="5421749" cy="4719600"/>
          </a:xfrm>
        </p:spPr>
      </p:pic>
    </p:spTree>
    <p:extLst>
      <p:ext uri="{BB962C8B-B14F-4D97-AF65-F5344CB8AC3E}">
        <p14:creationId xmlns:p14="http://schemas.microsoft.com/office/powerpoint/2010/main" val="216197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B1E4-F1F8-30A2-28B9-1BA8511E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2908557" cy="782467"/>
          </a:xfrm>
        </p:spPr>
        <p:txBody>
          <a:bodyPr/>
          <a:lstStyle/>
          <a:p>
            <a:r>
              <a:rPr lang="nl-NL" dirty="0"/>
              <a:t>Stappen tot nu toe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79AD-5F3D-1948-751D-383EC9E07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3" y="1434790"/>
            <a:ext cx="9956727" cy="452468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/>
              <a:t>December 2023</a:t>
            </a:r>
            <a:r>
              <a:rPr lang="nl-NL" dirty="0"/>
              <a:t>: Exploitatie analyse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b="1" dirty="0">
                <a:sym typeface="Wingdings" pitchFamily="2" charset="2"/>
              </a:rPr>
              <a:t>financieel</a:t>
            </a:r>
            <a:r>
              <a:rPr lang="nl-NL" dirty="0">
                <a:sym typeface="Wingdings" pitchFamily="2" charset="2"/>
              </a:rPr>
              <a:t> inzicht &amp; urgentie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/>
              <a:t>April 2024</a:t>
            </a:r>
            <a:r>
              <a:rPr lang="nl-NL" dirty="0"/>
              <a:t>: Heidag FB-AHO-OD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b="1" dirty="0">
                <a:sym typeface="Wingdings" pitchFamily="2" charset="2"/>
              </a:rPr>
              <a:t>visie</a:t>
            </a:r>
            <a:r>
              <a:rPr lang="nl-NL" dirty="0">
                <a:sym typeface="Wingdings" pitchFamily="2" charset="2"/>
              </a:rPr>
              <a:t> &amp; oproep tot actie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>
                <a:sym typeface="Wingdings" pitchFamily="2" charset="2"/>
              </a:rPr>
              <a:t>Mei/juni 2024</a:t>
            </a:r>
            <a:r>
              <a:rPr lang="nl-NL" dirty="0">
                <a:sym typeface="Wingdings" pitchFamily="2" charset="2"/>
              </a:rPr>
              <a:t>: Plan per opleiding  </a:t>
            </a:r>
            <a:r>
              <a:rPr lang="nl-NL" b="1" dirty="0">
                <a:sym typeface="Wingdings" pitchFamily="2" charset="2"/>
              </a:rPr>
              <a:t>voorstel</a:t>
            </a:r>
            <a:r>
              <a:rPr lang="nl-NL" dirty="0">
                <a:sym typeface="Wingdings" pitchFamily="2" charset="2"/>
              </a:rPr>
              <a:t> maatregelen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/>
              <a:t>Juni/juli 2024</a:t>
            </a:r>
            <a:r>
              <a:rPr lang="nl-NL" dirty="0"/>
              <a:t>: Portfoliogesprekken per domein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b="1" dirty="0">
                <a:sym typeface="Wingdings" pitchFamily="2" charset="2"/>
              </a:rPr>
              <a:t>reflecteren</a:t>
            </a:r>
            <a:r>
              <a:rPr lang="nl-NL" dirty="0">
                <a:sym typeface="Wingdings" pitchFamily="2" charset="2"/>
              </a:rPr>
              <a:t> maatregelen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/>
              <a:t>Juli 2024</a:t>
            </a:r>
            <a:r>
              <a:rPr lang="nl-NL" dirty="0"/>
              <a:t>: Heidag Onderwijsteam </a:t>
            </a:r>
            <a:r>
              <a:rPr lang="nl-NL" dirty="0">
                <a:sym typeface="Wingdings" pitchFamily="2" charset="2"/>
              </a:rPr>
              <a:t> Evaluatie </a:t>
            </a:r>
            <a:r>
              <a:rPr lang="nl-NL" b="1" dirty="0">
                <a:sym typeface="Wingdings" pitchFamily="2" charset="2"/>
              </a:rPr>
              <a:t>portfolio overzicht </a:t>
            </a:r>
            <a:r>
              <a:rPr lang="nl-NL" dirty="0">
                <a:sym typeface="Wingdings" pitchFamily="2" charset="2"/>
              </a:rPr>
              <a:t>&amp; principes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/>
              <a:t>Augustus 2024</a:t>
            </a:r>
            <a:r>
              <a:rPr lang="nl-NL" dirty="0"/>
              <a:t>: Opdrachten opleidingen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b="1" dirty="0">
                <a:sym typeface="Wingdings" pitchFamily="2" charset="2"/>
              </a:rPr>
              <a:t>Reflecteren</a:t>
            </a:r>
            <a:r>
              <a:rPr lang="nl-NL" dirty="0">
                <a:sym typeface="Wingdings" pitchFamily="2" charset="2"/>
              </a:rPr>
              <a:t> op opdracht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>
                <a:sym typeface="Wingdings" pitchFamily="2" charset="2"/>
              </a:rPr>
              <a:t>September 2024</a:t>
            </a:r>
            <a:r>
              <a:rPr lang="nl-NL" dirty="0">
                <a:sym typeface="Wingdings" pitchFamily="2" charset="2"/>
              </a:rPr>
              <a:t>: Gesprekken over opdracht  </a:t>
            </a:r>
            <a:r>
              <a:rPr lang="nl-NL" b="1" dirty="0">
                <a:sym typeface="Wingdings" pitchFamily="2" charset="2"/>
              </a:rPr>
              <a:t>Besluit</a:t>
            </a:r>
            <a:r>
              <a:rPr lang="nl-NL" dirty="0">
                <a:sym typeface="Wingdings" pitchFamily="2" charset="2"/>
              </a:rPr>
              <a:t> over maatregelen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>
                <a:sym typeface="Wingdings" pitchFamily="2" charset="2"/>
              </a:rPr>
              <a:t>Oktober 2024</a:t>
            </a:r>
            <a:r>
              <a:rPr lang="nl-NL" dirty="0">
                <a:sym typeface="Wingdings" pitchFamily="2" charset="2"/>
              </a:rPr>
              <a:t>: Synthese van portfolioronde  </a:t>
            </a:r>
            <a:r>
              <a:rPr lang="nl-NL" b="1" dirty="0">
                <a:sym typeface="Wingdings" pitchFamily="2" charset="2"/>
              </a:rPr>
              <a:t>Implementatie</a:t>
            </a:r>
            <a:r>
              <a:rPr lang="nl-NL" dirty="0">
                <a:sym typeface="Wingdings" pitchFamily="2" charset="2"/>
              </a:rPr>
              <a:t> plan</a:t>
            </a: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A8432-67F2-AAA7-7AC1-05158D7CD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 err="1"/>
              <a:t>Faculteit</a:t>
            </a:r>
            <a:r>
              <a:rPr lang="en-GB" dirty="0"/>
              <a:t> der </a:t>
            </a:r>
            <a:r>
              <a:rPr lang="en-GB" dirty="0" err="1"/>
              <a:t>Bètawetenschappen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E7152-38A8-5C5B-F41E-498820FCF3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2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73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4-9AAB-283F-402A-355BC1C8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206286"/>
            <a:ext cx="6975503" cy="782467"/>
          </a:xfrm>
        </p:spPr>
        <p:txBody>
          <a:bodyPr/>
          <a:lstStyle/>
          <a:p>
            <a:r>
              <a:rPr lang="nl-NL" dirty="0"/>
              <a:t>Aanmeldingen bijna gehalveerd in laatste vier jaar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B7899-9E35-5CEB-CA00-6655DF8349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 err="1"/>
              <a:t>Faculteit</a:t>
            </a:r>
            <a:r>
              <a:rPr lang="en-GB" dirty="0"/>
              <a:t> der </a:t>
            </a:r>
            <a:r>
              <a:rPr lang="en-GB" dirty="0" err="1"/>
              <a:t>Bètawetenschappen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9F3ED-FB90-FD9E-C322-CAF2768F3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3</a:t>
            </a:fld>
            <a:r>
              <a:rPr lang="nl-NL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9347F0-A7D6-8334-2CF1-BCE34099E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767178"/>
              </p:ext>
            </p:extLst>
          </p:nvPr>
        </p:nvGraphicFramePr>
        <p:xfrm>
          <a:off x="1905402" y="1157399"/>
          <a:ext cx="9046795" cy="492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6FFC23-D034-DB59-C298-0441C7462D01}"/>
              </a:ext>
            </a:extLst>
          </p:cNvPr>
          <p:cNvSpPr txBox="1"/>
          <p:nvPr/>
        </p:nvSpPr>
        <p:spPr>
          <a:xfrm>
            <a:off x="6914605" y="1858109"/>
            <a:ext cx="4328160" cy="707886"/>
          </a:xfrm>
          <a:prstGeom prst="rect">
            <a:avLst/>
          </a:prstGeom>
          <a:noFill/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Helaas zal de daling de komende jaren in de volle breedte doorzetten.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FEA76-DD97-E7DA-21AD-E48998BF4340}"/>
              </a:ext>
            </a:extLst>
          </p:cNvPr>
          <p:cNvSpPr txBox="1"/>
          <p:nvPr/>
        </p:nvSpPr>
        <p:spPr>
          <a:xfrm>
            <a:off x="6179899" y="1307699"/>
            <a:ext cx="4772298" cy="400110"/>
          </a:xfrm>
          <a:prstGeom prst="rect">
            <a:avLst/>
          </a:prstGeom>
          <a:noFill/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sz="2000" dirty="0"/>
              <a:t>Master zal Bachelor volgen</a:t>
            </a:r>
          </a:p>
        </p:txBody>
      </p:sp>
    </p:spTree>
    <p:extLst>
      <p:ext uri="{BB962C8B-B14F-4D97-AF65-F5344CB8AC3E}">
        <p14:creationId xmlns:p14="http://schemas.microsoft.com/office/powerpoint/2010/main" val="27029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64CA-01A0-81D0-3B21-9C50A691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4945717" cy="782467"/>
          </a:xfrm>
        </p:spPr>
        <p:txBody>
          <a:bodyPr/>
          <a:lstStyle/>
          <a:p>
            <a:r>
              <a:rPr lang="nl-NL" dirty="0"/>
              <a:t>Uitgangspunten portfolio-ontwerp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91BB-96CF-C8E0-0D54-34BD70FB7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9744076" cy="427355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Een heldere clustering rondom </a:t>
            </a:r>
            <a:r>
              <a:rPr lang="nl-NL" b="1" dirty="0"/>
              <a:t>3 van de 4 VU-profielthema’s</a:t>
            </a: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/>
              <a:t>Evenwichtig pakket </a:t>
            </a:r>
            <a:r>
              <a:rPr lang="nl-NL" dirty="0"/>
              <a:t>(mix bachelor/master, fundamenteel/interdisciplinair) </a:t>
            </a:r>
          </a:p>
          <a:p>
            <a:pPr marL="793750" lvl="2" indent="-342900">
              <a:spcAft>
                <a:spcPts val="1200"/>
              </a:spcAft>
            </a:pPr>
            <a:r>
              <a:rPr lang="nl-NL" dirty="0">
                <a:solidFill>
                  <a:srgbClr val="0077B3"/>
                </a:solidFill>
              </a:rPr>
              <a:t>elk domein 1 of meerdere bachelor programma’s, minimaal 1 verdiepende &amp; 1 brede master, met zowel 1 als 2-jarige programma’s, en eventueel een research master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/>
              <a:t>Compatibiliteit</a:t>
            </a:r>
            <a:r>
              <a:rPr lang="nl-NL" dirty="0"/>
              <a:t> onderwijs en onderzoek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Laat studenten ergens in hun studieloopbaan kennismaken met </a:t>
            </a:r>
            <a:r>
              <a:rPr lang="nl-NL" b="1" dirty="0"/>
              <a:t>interdisciplinariteit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DF170-04FA-4DAE-1F84-8CC36E4C41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48A-0B4D-C16B-9C10-0961E7EB0A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4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568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F1F6-0487-0ABB-7A93-0DFF1CDF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6366555" cy="782467"/>
          </a:xfrm>
        </p:spPr>
        <p:txBody>
          <a:bodyPr/>
          <a:lstStyle/>
          <a:p>
            <a:r>
              <a:rPr lang="nl-NL" dirty="0"/>
              <a:t>Vier domeinen – </a:t>
            </a:r>
            <a:r>
              <a:rPr lang="nl-NL" u="sng" dirty="0"/>
              <a:t>voor</a:t>
            </a:r>
            <a:r>
              <a:rPr lang="nl-NL" dirty="0"/>
              <a:t> invoering maatregelen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230D0-00AE-A3CA-49F9-995E827980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4325-A041-C4C3-FD52-273F8059B9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5</a:t>
            </a:fld>
            <a:r>
              <a:rPr lang="nl-NL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851B8-B8DA-F52F-D4E6-ADD10315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0" y="1520455"/>
            <a:ext cx="11721668" cy="4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64CA-01A0-81D0-3B21-9C50A691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5019776" cy="782467"/>
          </a:xfrm>
        </p:spPr>
        <p:txBody>
          <a:bodyPr/>
          <a:lstStyle/>
          <a:p>
            <a:r>
              <a:rPr lang="nl-NL" dirty="0"/>
              <a:t>Uitgangspunten opleiding-ontwerp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91BB-96CF-C8E0-0D54-34BD70FB7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5801" y="1515801"/>
            <a:ext cx="10275704" cy="4555387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/>
              <a:t>Uniek profiel </a:t>
            </a:r>
            <a:r>
              <a:rPr lang="nl-NL" dirty="0"/>
              <a:t>binnen bèta en ten opzichte van zusterinstellingen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Bachelor kan </a:t>
            </a:r>
            <a:r>
              <a:rPr lang="nl-NL" b="1" dirty="0"/>
              <a:t>doorstromen</a:t>
            </a:r>
            <a:r>
              <a:rPr lang="nl-NL" dirty="0"/>
              <a:t> naar eigen master (o.a. via verbindende minor)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In lijn met </a:t>
            </a:r>
            <a:r>
              <a:rPr lang="nl-NL" sz="2400" b="1" dirty="0">
                <a:solidFill>
                  <a:schemeClr val="tx2"/>
                </a:solidFill>
                <a:latin typeface="DIN Pro Medium" pitchFamily="2" charset="0"/>
              </a:rPr>
              <a:t>BETA-beleid</a:t>
            </a: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 (e.g. normen voor vakken, afstudeerrichting, opleiding, minor)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(Nat)lab-onderwijs wordt vaker gecombineerd met intensievere inzet </a:t>
            </a:r>
            <a:r>
              <a:rPr lang="nl-NL" sz="2400" b="1" dirty="0">
                <a:solidFill>
                  <a:schemeClr val="tx2"/>
                </a:solidFill>
                <a:latin typeface="DIN Pro Medium" pitchFamily="2" charset="0"/>
              </a:rPr>
              <a:t>(droog)data-gedreven </a:t>
            </a: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onderwijs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1" u="sng" dirty="0">
                <a:solidFill>
                  <a:schemeClr val="tx2"/>
                </a:solidFill>
                <a:latin typeface="DIN Pro Medium" pitchFamily="2" charset="0"/>
              </a:rPr>
              <a:t>Ter overweging</a:t>
            </a: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:</a:t>
            </a:r>
          </a:p>
          <a:p>
            <a:pPr marL="793750" lvl="2" indent="-342900">
              <a:spcAft>
                <a:spcPts val="600"/>
              </a:spcAft>
            </a:pP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Stages in bachelor worden afstudeerproject (6 EC voorbereiding / 12 EC uitvoering)</a:t>
            </a:r>
          </a:p>
          <a:p>
            <a:pPr marL="793750" lvl="2" indent="-342900">
              <a:spcAft>
                <a:spcPts val="600"/>
              </a:spcAft>
            </a:pPr>
            <a:r>
              <a:rPr lang="nl-NL" sz="2400" dirty="0">
                <a:solidFill>
                  <a:schemeClr val="tx2"/>
                </a:solidFill>
                <a:latin typeface="DIN Pro Medium" pitchFamily="2" charset="0"/>
              </a:rPr>
              <a:t>Van 8 non-stop weken naar </a:t>
            </a:r>
            <a:r>
              <a:rPr lang="nl-NL" sz="2400" b="1" dirty="0">
                <a:solidFill>
                  <a:schemeClr val="tx2"/>
                </a:solidFill>
                <a:latin typeface="DIN Pro Medium" pitchFamily="2" charset="0"/>
              </a:rPr>
              <a:t>6-1-1 planning</a:t>
            </a:r>
          </a:p>
          <a:p>
            <a:pPr marL="793750" lvl="2" indent="-342900">
              <a:spcAft>
                <a:spcPts val="600"/>
              </a:spcAft>
            </a:pPr>
            <a:endParaRPr lang="nl-NL" dirty="0"/>
          </a:p>
          <a:p>
            <a:pPr marL="793750" lvl="2" indent="-342900">
              <a:spcAft>
                <a:spcPts val="600"/>
              </a:spcAft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DF170-04FA-4DAE-1F84-8CC36E4C41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48A-0B4D-C16B-9C10-0961E7EB0A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6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20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64CA-01A0-81D0-3B21-9C50A691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892608" cy="782467"/>
          </a:xfrm>
        </p:spPr>
        <p:txBody>
          <a:bodyPr/>
          <a:lstStyle/>
          <a:p>
            <a:r>
              <a:rPr lang="nl-NL" dirty="0"/>
              <a:t>Algemene vragen aan </a:t>
            </a:r>
            <a:r>
              <a:rPr lang="nl-NL" dirty="0" err="1"/>
              <a:t>ODs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91BB-96CF-C8E0-0D54-34BD70FB7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4" y="1685925"/>
            <a:ext cx="9977992" cy="427355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Waar licht de nadruk in de opleiding: leiden we vooral op voor de </a:t>
            </a:r>
            <a:r>
              <a:rPr lang="nl-NL" b="1" dirty="0"/>
              <a:t>wetenschap </a:t>
            </a:r>
            <a:r>
              <a:rPr lang="nl-NL" dirty="0"/>
              <a:t>of voor het </a:t>
            </a:r>
            <a:r>
              <a:rPr lang="nl-NL" b="1" dirty="0"/>
              <a:t>bredere arbeidsveld</a:t>
            </a:r>
            <a:r>
              <a:rPr lang="nl-NL" dirty="0"/>
              <a:t>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Minimaliseren we </a:t>
            </a:r>
            <a:r>
              <a:rPr lang="nl-NL" b="1" dirty="0"/>
              <a:t>selectie-eisen</a:t>
            </a:r>
            <a:r>
              <a:rPr lang="nl-NL" dirty="0"/>
              <a:t>: instroom mogelijk met juiste vooropleiding (duidelijk onderscheid tussen selectie-eis en toelatingscriteria)?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Is er plek voor </a:t>
            </a:r>
            <a:r>
              <a:rPr lang="nl-NL" b="1" dirty="0"/>
              <a:t>meer 1-jarige masters </a:t>
            </a:r>
            <a:r>
              <a:rPr lang="nl-NL" dirty="0"/>
              <a:t>(wellicht door omvorming 2-jarige masters)?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Hebben we als faculteit een principe over </a:t>
            </a:r>
            <a:r>
              <a:rPr lang="nl-NL" b="1" dirty="0"/>
              <a:t>ontwikkelingsrichting</a:t>
            </a:r>
            <a:r>
              <a:rPr lang="nl-NL" dirty="0"/>
              <a:t> van ons portfolio (bijvoorbeeld van van fundamentele/mono kennis naar toepassing in interdisciplinaire context)?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DF170-04FA-4DAE-1F84-8CC36E4C41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Faculteit der Bètawetenschappen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48A-0B4D-C16B-9C10-0961E7EB0A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7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356934"/>
      </p:ext>
    </p:extLst>
  </p:cSld>
  <p:clrMapOvr>
    <a:masterClrMapping/>
  </p:clrMapOvr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.potx" id="{770E0E84-B485-4E84-B836-4A54F94ECEC7}" vid="{FF63B0E7-7F8A-41A1-A428-C9CFA843BFF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A5291D4C3D3A44AFC3C3517F89CD63" ma:contentTypeVersion="16" ma:contentTypeDescription="Ein neues Dokument erstellen." ma:contentTypeScope="" ma:versionID="aad1e22375163cce96e5c46e4490685c">
  <xsd:schema xmlns:xsd="http://www.w3.org/2001/XMLSchema" xmlns:xs="http://www.w3.org/2001/XMLSchema" xmlns:p="http://schemas.microsoft.com/office/2006/metadata/properties" xmlns:ns3="bef9ae95-c8bb-4575-b975-5356673b30f9" xmlns:ns4="4d2cf56f-07bb-47cb-8d82-37b6a1f6a64c" targetNamespace="http://schemas.microsoft.com/office/2006/metadata/properties" ma:root="true" ma:fieldsID="553dc497c69fc76b6a19aceafc5223fe" ns3:_="" ns4:_="">
    <xsd:import namespace="bef9ae95-c8bb-4575-b975-5356673b30f9"/>
    <xsd:import namespace="4d2cf56f-07bb-47cb-8d82-37b6a1f6a6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9ae95-c8bb-4575-b975-5356673b3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f56f-07bb-47cb-8d82-37b6a1f6a64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f9ae95-c8bb-4575-b975-5356673b30f9" xsi:nil="true"/>
  </documentManagement>
</p:properties>
</file>

<file path=customXml/itemProps1.xml><?xml version="1.0" encoding="utf-8"?>
<ds:datastoreItem xmlns:ds="http://schemas.openxmlformats.org/officeDocument/2006/customXml" ds:itemID="{3D5A0457-9691-4F10-A178-6CED8D330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9ae95-c8bb-4575-b975-5356673b30f9"/>
    <ds:schemaRef ds:uri="4d2cf56f-07bb-47cb-8d82-37b6a1f6a6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6C2EF5-0580-47D6-BD03-527207F34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CDE85-CE10-4A80-8552-2A49D307BB28}">
  <ds:schemaRefs>
    <ds:schemaRef ds:uri="bef9ae95-c8bb-4575-b975-5356673b30f9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d2cf56f-07bb-47cb-8d82-37b6a1f6a64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 PowerPoint Template</Template>
  <TotalTime>6323</TotalTime>
  <Words>385</Words>
  <Application>Microsoft Macintosh PowerPoint</Application>
  <PresentationFormat>Custom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DIN Pro Medium</vt:lpstr>
      <vt:lpstr>DINPro</vt:lpstr>
      <vt:lpstr>Segoe UI</vt:lpstr>
      <vt:lpstr>Wingdings</vt:lpstr>
      <vt:lpstr>VU layout</vt:lpstr>
      <vt:lpstr>PowerPoint Presentation</vt:lpstr>
      <vt:lpstr>Stappen tot nu toe</vt:lpstr>
      <vt:lpstr>Aanmeldingen bijna gehalveerd in laatste vier jaar</vt:lpstr>
      <vt:lpstr>Uitgangspunten portfolio-ontwerp</vt:lpstr>
      <vt:lpstr>Vier domeinen – voor invoering maatregelen </vt:lpstr>
      <vt:lpstr>Uitgangspunten opleiding-ontwerp</vt:lpstr>
      <vt:lpstr>Algemene vragen aan ODs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 types</dc:title>
  <dc:subject/>
  <dc:creator>Rooms, M.G.A. (Maaike)</dc:creator>
  <cp:keywords>, docId:05FEE2B841941FD9994D9CB27BD74B8F</cp:keywords>
  <dc:description/>
  <cp:lastModifiedBy>Microsoft Office User</cp:lastModifiedBy>
  <cp:revision>134</cp:revision>
  <dcterms:created xsi:type="dcterms:W3CDTF">2024-02-19T09:29:12Z</dcterms:created>
  <dcterms:modified xsi:type="dcterms:W3CDTF">2024-09-14T07:58:56Z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ContentTypeId">
    <vt:lpwstr>0x01010023A5291D4C3D3A44AFC3C3517F89CD63</vt:lpwstr>
  </property>
  <property fmtid="{D5CDD505-2E9C-101B-9397-08002B2CF9AE}" pid="4" name="Order">
    <vt:r8>100</vt:r8>
  </property>
  <property fmtid="{D5CDD505-2E9C-101B-9397-08002B2CF9AE}" pid="5" name="MediaServiceImageTags">
    <vt:lpwstr/>
  </property>
</Properties>
</file>