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1021" r:id="rId4"/>
    <p:sldId id="779" r:id="rId5"/>
    <p:sldId id="772" r:id="rId6"/>
    <p:sldId id="1029" r:id="rId7"/>
    <p:sldId id="256" r:id="rId8"/>
    <p:sldId id="257" r:id="rId9"/>
    <p:sldId id="259" r:id="rId10"/>
    <p:sldId id="1020" r:id="rId11"/>
    <p:sldId id="1022" r:id="rId12"/>
    <p:sldId id="1023" r:id="rId13"/>
    <p:sldId id="1024" r:id="rId14"/>
    <p:sldId id="1025" r:id="rId15"/>
    <p:sldId id="1026" r:id="rId16"/>
    <p:sldId id="1027" r:id="rId17"/>
    <p:sldId id="102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BF0"/>
    <a:srgbClr val="084A9A"/>
    <a:srgbClr val="134A8F"/>
    <a:srgbClr val="A2D8F0"/>
    <a:srgbClr val="1F7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01"/>
    <p:restoredTop sz="96723"/>
  </p:normalViewPr>
  <p:slideViewPr>
    <p:cSldViewPr snapToGrid="0">
      <p:cViewPr>
        <p:scale>
          <a:sx n="143" d="100"/>
          <a:sy n="143" d="100"/>
        </p:scale>
        <p:origin x="-82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11D2-D319-7949-A3A4-A113DC76F44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37B3-1ACF-B54A-AA9F-E6FFE912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7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137B3-1ACF-B54A-AA9F-E6FFE9125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137B3-1ACF-B54A-AA9F-E6FFE9125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Note: this map is an overall picture! It is not just for landfills.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9C17A-FDAA-7F4C-8BA0-29777ACCC701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0812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NL" dirty="0"/>
              <a:t>all park: 72-270 kg/hr CH4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9C17A-FDAA-7F4C-8BA0-29777ACCC701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816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137B3-1ACF-B54A-AA9F-E6FFE91255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FEBB6-DF2F-AF52-D278-2C4FB8E6E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8C90C-20BD-669D-635F-B9C28AE51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45FC65-056F-BF0D-605B-9F405AAE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85B2EE-D53C-A078-4782-C6E2177B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36EC8D-9F00-7524-4D92-081E819B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6E3A4-D9CC-383D-731B-716DC9D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D2A42-86A7-2B79-E792-761E5FB1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133AE0-CC87-A93D-AF61-85484851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CDB17E-BCF4-959B-5E9D-1E5FC39D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16CB19-2B86-3869-1FBF-DD2085FA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42C734-7481-EA1B-BD54-4B733AE20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C11127-B793-F4D0-CD87-9EB9FE956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E1900E-40D5-6B7D-D2E9-3496CE08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11DE1-C041-87E5-D27A-7DAD2A8A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0B2D7E-478F-2F03-7496-D18706AB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97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A1D7-1F70-9E1B-0C5A-5680C068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50DB-DF8F-D616-08B9-0B717262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BF111-1387-0063-10C1-E8AF6E21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F0F-82C3-9F40-9987-810F680C67B1}" type="datetimeFigureOut">
              <a:rPr lang="en-NL" smtClean="0"/>
              <a:t>25/02/2026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B2C2-CA06-7645-6393-CC0F66F6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429EB-AFB8-3D81-1669-1A2CAB24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B1BD-18D9-1947-A875-F19DCE56BE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19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waas, blauw, Kleurrijkheid&#10;&#10;Door AI gegenereerde inhoud is mogelijk onjuist.">
            <a:extLst>
              <a:ext uri="{FF2B5EF4-FFF2-40B4-BE49-F238E27FC236}">
                <a16:creationId xmlns:a16="http://schemas.microsoft.com/office/drawing/2014/main" id="{53D2D73C-C373-4EB0-A1FA-B9DA14FDB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7908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53A9F-9B3D-7F23-5242-EE2149DA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820" y="1825625"/>
            <a:ext cx="99532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54ED5DF-B657-AD73-2B98-D86F36248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747" y="5542528"/>
            <a:ext cx="917232" cy="61148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8ED7B0C-A472-E9F0-6592-81EFF7EB897D}"/>
              </a:ext>
            </a:extLst>
          </p:cNvPr>
          <p:cNvSpPr txBox="1"/>
          <p:nvPr userDrawn="1"/>
        </p:nvSpPr>
        <p:spPr>
          <a:xfrm>
            <a:off x="165781" y="6192596"/>
            <a:ext cx="1297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3399"/>
                </a:solidFill>
              </a:rPr>
              <a:t>Funded by the</a:t>
            </a:r>
          </a:p>
          <a:p>
            <a:pPr algn="ctr"/>
            <a:r>
              <a:rPr lang="en-US" sz="1200" dirty="0">
                <a:solidFill>
                  <a:srgbClr val="003399"/>
                </a:solidFill>
              </a:rPr>
              <a:t>European Union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2EED9B4-6B2A-81E5-E030-58E94CFE0478}"/>
              </a:ext>
            </a:extLst>
          </p:cNvPr>
          <p:cNvSpPr txBox="1"/>
          <p:nvPr userDrawn="1"/>
        </p:nvSpPr>
        <p:spPr>
          <a:xfrm>
            <a:off x="3425638" y="6308209"/>
            <a:ext cx="6178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IM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 Romania campaign preparation 25 Feb 2026</a:t>
            </a:r>
          </a:p>
        </p:txBody>
      </p:sp>
      <p:pic>
        <p:nvPicPr>
          <p:cNvPr id="4" name="Afbeelding 3" descr="Afbeelding met Elektrisch blauw, bal, bol, Majorelleblauw&#10;&#10;Door AI gegenereerde inhoud is mogelijk onjuist.">
            <a:extLst>
              <a:ext uri="{FF2B5EF4-FFF2-40B4-BE49-F238E27FC236}">
                <a16:creationId xmlns:a16="http://schemas.microsoft.com/office/drawing/2014/main" id="{F0547D29-39DB-B77B-BD13-765B82C8C3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9" y="166568"/>
            <a:ext cx="1648026" cy="1648026"/>
          </a:xfrm>
          <a:prstGeom prst="rect">
            <a:avLst/>
          </a:prstGeom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98E46F97-FE20-C26A-9935-F3A2109BD1BF}"/>
              </a:ext>
            </a:extLst>
          </p:cNvPr>
          <p:cNvSpPr txBox="1">
            <a:spLocks/>
          </p:cNvSpPr>
          <p:nvPr userDrawn="1"/>
        </p:nvSpPr>
        <p:spPr>
          <a:xfrm>
            <a:off x="1843724" y="676021"/>
            <a:ext cx="99532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rgbClr val="134A8F"/>
                    </a:gs>
                    <a:gs pos="99000">
                      <a:srgbClr val="1D7BF0"/>
                    </a:gs>
                  </a:gsLst>
                  <a:lin ang="0" scaled="0"/>
                </a:gra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828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54079-9267-282A-A1F2-3BA13E9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863AE0-AE80-F541-BAA4-C653B331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F39222-87E4-BA41-78FF-84CDBD0B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6A4132-7E2C-7ABD-978A-565F9611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ECB30F-3301-CC2D-DE97-00FBC77B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7ED6-9EEA-0CB1-93C1-BADC2334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C23B3-7230-3BA5-5376-F5292DA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175B17-E810-FDCB-145C-D11CE7053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BB3779-9A79-E514-D29C-767C90D2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7C1748-3212-D3B5-D8FC-44B00132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F729E3-1128-7252-0E5D-E6205BC9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87BA1-A11C-DDAA-C4B0-FB9DEE57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8F0295-D4F0-C982-A2CF-B62EAF2E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06658F-2B9D-BFE6-21C6-4313A1C5A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E404DD-AFCF-C635-8E4C-533FDA639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560EF4-EFE0-5E91-6C02-1D174D626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608528-39BA-01AD-4694-4F29B95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38C06D-EEAD-AE59-9F7B-DC076F72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C69FF5-5F4F-60D3-A3B0-3903B422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8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112D3-4E85-85F7-0088-01E1C157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06B81D-3438-0618-221A-0E92ADC4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C16A14-8BB1-61F1-AED8-46C79674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9AADA1-ABD6-E8F8-E5B0-0CB0149B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9C3EB1-B481-9836-4B1D-6D666602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F4B8FE-5F78-8708-FBEB-ECE2443B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50E110-60B7-AD0B-BFF3-6E0F0B82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7266D-F9DB-06F9-4DE7-CEB97601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4BCCB-84FE-C5D1-0AB6-1179577B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1D2605-A138-A998-A2ED-245D30E1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4F804C-5E8A-A5EC-BCEC-46AB7C29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235926-D726-EAB7-6CF8-57E1435A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8F9A4A-1D7E-37D0-2227-BB3E7209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B38EA-B340-54AA-A73F-5224F8E2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8A58C1-C944-A708-9BFC-313FF5B88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A9562A-771A-1C76-137A-0ED2BDADE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C025BE-C208-823B-9EB7-4B2BE8DA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6377E-1327-A64C-B085-B1EB03C832D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FCAA3B-C102-5B7E-2913-2EB10F8D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C00007-7BAA-69C8-13D1-DB2ED953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757B-F6BF-3C4D-AAF8-06CBAB23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emmaschoenmakers/Documents/IM4CA-1/figures/WP1_support_flights_ghgsat_im4ca_emiss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F01B-C84A-B855-E9EB-EC66B93FA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WP1 meeting </a:t>
            </a:r>
          </a:p>
          <a:p>
            <a:pPr marL="0" indent="0" algn="ctr">
              <a:buNone/>
            </a:pPr>
            <a:r>
              <a:rPr lang="en-US" sz="4000" dirty="0"/>
              <a:t>Romania campaign preparation</a:t>
            </a:r>
          </a:p>
          <a:p>
            <a:pPr marL="0" indent="0" algn="ctr">
              <a:buNone/>
            </a:pPr>
            <a:r>
              <a:rPr lang="en-US" sz="4000" dirty="0"/>
              <a:t>25 Feb 2026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708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2338-41F0-D09F-20E2-FF181C9F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AE2F2D83-3F95-3010-C86B-CDAADC05D70C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Bremen Dimona aircraft/MAMAP &amp; in situ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9C712-7786-D573-E2D9-B3D10C5BC948}"/>
              </a:ext>
            </a:extLst>
          </p:cNvPr>
          <p:cNvSpPr txBox="1"/>
          <p:nvPr/>
        </p:nvSpPr>
        <p:spPr>
          <a:xfrm>
            <a:off x="1556951" y="981698"/>
            <a:ext cx="102561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O&amp;G: Selected production clusters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(ROMEO had defined ~ 40 clusters)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Waiting for NDA with Petrom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Can MAMAP measure on mountain terrain/forest (valley of methane)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b="1" dirty="0"/>
              <a:t>measurement OK, but emission calculation difficult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Only smaller landfills possible, unless we get authorization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Coal mines, open and underground- low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Mud volcanoes – low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Get if possible prior </a:t>
            </a:r>
            <a:r>
              <a:rPr lang="en-US" sz="2800" b="1" dirty="0" err="1"/>
              <a:t>GHGsat</a:t>
            </a:r>
            <a:r>
              <a:rPr lang="en-US" sz="2800" b="1" dirty="0"/>
              <a:t> and pre-campaign data for planning, and pre-campaign visits of INCAS vehicle</a:t>
            </a:r>
          </a:p>
        </p:txBody>
      </p:sp>
    </p:spTree>
    <p:extLst>
      <p:ext uri="{BB962C8B-B14F-4D97-AF65-F5344CB8AC3E}">
        <p14:creationId xmlns:p14="http://schemas.microsoft.com/office/powerpoint/2010/main" val="172325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421B-EC28-AFD4-E8F0-0EDD7A9D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0EDA4D41-5071-B532-5F0C-933C4A49622E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INCAS BN2 aircraft, in situ only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9A5E9-AD99-60B5-4992-A908595806B6}"/>
              </a:ext>
            </a:extLst>
          </p:cNvPr>
          <p:cNvSpPr txBox="1"/>
          <p:nvPr/>
        </p:nvSpPr>
        <p:spPr>
          <a:xfrm>
            <a:off x="1606378" y="1460889"/>
            <a:ext cx="102561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O&amp;G: Selected production clusters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(ROMEO had defined ~ 40 clusters)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Waiting for NDA with Petrom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Ready for pre-campaign? </a:t>
            </a:r>
            <a:r>
              <a:rPr lang="en-US" sz="3200" dirty="0">
                <a:sym typeface="Wingdings" pitchFamily="2" charset="2"/>
              </a:rPr>
              <a:t> later</a:t>
            </a:r>
            <a:endParaRPr lang="en-US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Do we have guidance from </a:t>
            </a:r>
            <a:r>
              <a:rPr lang="en-US" sz="3200" dirty="0" err="1"/>
              <a:t>GHGsat</a:t>
            </a:r>
            <a:r>
              <a:rPr lang="en-US" sz="3200" dirty="0"/>
              <a:t> 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Landfills: Can INCAS fly low around VIDRA landfill </a:t>
            </a:r>
          </a:p>
          <a:p>
            <a:pPr lvl="2"/>
            <a:r>
              <a:rPr lang="en-US" sz="3200" dirty="0"/>
              <a:t>	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/>
              <a:t> possibly at 500 m altitude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Mud volcanoes? </a:t>
            </a:r>
            <a:r>
              <a:rPr lang="en-US" sz="3200" dirty="0">
                <a:sym typeface="Wingdings" pitchFamily="2" charset="2"/>
              </a:rPr>
              <a:t> not discussed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82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A708-86F3-F9AA-5A53-36A2FAA5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E3EB8E90-9973-4C30-1257-64254FA13C5A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EM27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4B243-9819-96C7-C29B-A7BAF7B48EAB}"/>
              </a:ext>
            </a:extLst>
          </p:cNvPr>
          <p:cNvSpPr txBox="1"/>
          <p:nvPr/>
        </p:nvSpPr>
        <p:spPr>
          <a:xfrm>
            <a:off x="1606378" y="1460889"/>
            <a:ext cx="102561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Ideally VIDRA landfill site, but where to set up sensors?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Can we arrange private locations?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How many sensors?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Connect to EMPA in situ isotope observations?</a:t>
            </a:r>
          </a:p>
          <a:p>
            <a:pPr marL="457200" lvl="3"/>
            <a:endParaRPr lang="en-US" sz="3200" dirty="0"/>
          </a:p>
          <a:p>
            <a:pPr marL="914400" lvl="3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Plan B: select other site, possible one of the </a:t>
            </a:r>
            <a:r>
              <a:rPr lang="en-US" sz="3200" dirty="0" err="1"/>
              <a:t>GHGsat</a:t>
            </a:r>
            <a:r>
              <a:rPr lang="en-US" sz="3200" dirty="0"/>
              <a:t> compressor stations</a:t>
            </a:r>
          </a:p>
        </p:txBody>
      </p:sp>
    </p:spTree>
    <p:extLst>
      <p:ext uri="{BB962C8B-B14F-4D97-AF65-F5344CB8AC3E}">
        <p14:creationId xmlns:p14="http://schemas.microsoft.com/office/powerpoint/2010/main" val="349997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6508-8F68-63DB-C8BD-DC9A756C4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8370DA55-BA97-FB2E-8E39-F863473DF1B9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in-situ isotopes EMPA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C5DD3C-C37E-6172-81A8-3C69969B44E7}"/>
              </a:ext>
            </a:extLst>
          </p:cNvPr>
          <p:cNvSpPr txBox="1"/>
          <p:nvPr/>
        </p:nvSpPr>
        <p:spPr>
          <a:xfrm>
            <a:off x="1606378" y="1460889"/>
            <a:ext cx="102561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Ideally VIDRA landfill site, but where to set up sensors?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Can we arrange private locations?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Connect to EM27 observations?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Plan B: select other site with EM27, or separate</a:t>
            </a:r>
          </a:p>
          <a:p>
            <a:pPr marL="0" lvl="1"/>
            <a:r>
              <a:rPr lang="en-US" sz="3200" dirty="0">
                <a:sym typeface="Wingdings" pitchFamily="2" charset="2"/>
              </a:rPr>
              <a:t> Can be hosted at INOE</a:t>
            </a:r>
            <a:endParaRPr lang="en-US" sz="3200" dirty="0"/>
          </a:p>
          <a:p>
            <a:pPr marL="914400" lvl="3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220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0237C-AF07-C44F-05E2-5BC85B7B8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E95E9E1F-9AD8-8D69-98A5-B218AA6D407D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Vehicles &amp; drones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4C24C-2DC5-02B4-9B40-24C7572FDD4A}"/>
              </a:ext>
            </a:extLst>
          </p:cNvPr>
          <p:cNvSpPr txBox="1"/>
          <p:nvPr/>
        </p:nvSpPr>
        <p:spPr>
          <a:xfrm>
            <a:off x="1606378" y="1460889"/>
            <a:ext cx="102561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Best for point sources, so O&amp;G sites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Waiting for NDA with Petrom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Focus on sites in ROMEO clusters, but extend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Different categories: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Wells (gas/oil)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Oil parks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Compressor stations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Obtain RANDOM sample set, no high emitter bias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Include smaller landfills?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Tracer release (N</a:t>
            </a:r>
            <a:r>
              <a:rPr lang="en-US" sz="3200" baseline="-25000" dirty="0"/>
              <a:t>2</a:t>
            </a:r>
            <a:r>
              <a:rPr lang="en-US" sz="3200" dirty="0"/>
              <a:t>O (UU), Acetylene (LSCE))??</a:t>
            </a:r>
          </a:p>
        </p:txBody>
      </p:sp>
    </p:spTree>
    <p:extLst>
      <p:ext uri="{BB962C8B-B14F-4D97-AF65-F5344CB8AC3E}">
        <p14:creationId xmlns:p14="http://schemas.microsoft.com/office/powerpoint/2010/main" val="374553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755FC-79E3-9F29-0FB4-372DEC7FB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04155175-E133-D401-41C3-D75AC30278A4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Stationary sensors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353C6-4AA1-9E4E-32FF-369B4A902E39}"/>
              </a:ext>
            </a:extLst>
          </p:cNvPr>
          <p:cNvSpPr txBox="1"/>
          <p:nvPr/>
        </p:nvSpPr>
        <p:spPr>
          <a:xfrm>
            <a:off x="1606378" y="1460889"/>
            <a:ext cx="102561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/>
              <a:t>Is </a:t>
            </a:r>
            <a:r>
              <a:rPr lang="en-US" sz="3200" dirty="0" err="1"/>
              <a:t>Sensirion</a:t>
            </a:r>
            <a:r>
              <a:rPr lang="en-US" sz="3200" dirty="0"/>
              <a:t> still interested/ready to install sensors?</a:t>
            </a:r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One compressor station?</a:t>
            </a:r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One oil park?</a:t>
            </a:r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Waiting for NDA with Petrom</a:t>
            </a:r>
          </a:p>
          <a:p>
            <a:pPr marL="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Downwind from landfill (with EM27)?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Can we install a Picarro from INCAS/INOE </a:t>
            </a:r>
            <a:r>
              <a:rPr lang="en-US" sz="2400" dirty="0"/>
              <a:t>(with EM27)</a:t>
            </a:r>
            <a:r>
              <a:rPr lang="en-US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715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A4CDA-09A6-585F-F7AB-77DBA8DBD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F019EFD4-EE80-1AD8-6E78-A64279B79F1E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Pre-campaign INCAS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FA065-0397-D766-FD53-764427123AA7}"/>
              </a:ext>
            </a:extLst>
          </p:cNvPr>
          <p:cNvSpPr txBox="1"/>
          <p:nvPr/>
        </p:nvSpPr>
        <p:spPr>
          <a:xfrm>
            <a:off x="1606378" y="1460889"/>
            <a:ext cx="102561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/>
              <a:t>Which </a:t>
            </a:r>
            <a:r>
              <a:rPr lang="en-US" sz="3200" dirty="0" err="1"/>
              <a:t>GHGsat</a:t>
            </a:r>
            <a:r>
              <a:rPr lang="en-US" sz="3200" dirty="0"/>
              <a:t> observations do we have?</a:t>
            </a:r>
          </a:p>
          <a:p>
            <a:pPr marL="0" lvl="1"/>
            <a:r>
              <a:rPr lang="en-US" sz="3200" dirty="0"/>
              <a:t>Goals:</a:t>
            </a:r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Pre-campaign flights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Test INCAS in-flight setup (including wind)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Independent estimate of emission magnitude</a:t>
            </a:r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Pre-campaign vehicle surveys 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Identify </a:t>
            </a:r>
            <a:r>
              <a:rPr lang="en-US" sz="3200" dirty="0" err="1"/>
              <a:t>GHGsat</a:t>
            </a:r>
            <a:r>
              <a:rPr lang="en-US" sz="3200" dirty="0"/>
              <a:t> emitters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“Valley of methane” N of Ploiesti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City/landfill surveys?</a:t>
            </a:r>
          </a:p>
        </p:txBody>
      </p:sp>
    </p:spTree>
    <p:extLst>
      <p:ext uri="{BB962C8B-B14F-4D97-AF65-F5344CB8AC3E}">
        <p14:creationId xmlns:p14="http://schemas.microsoft.com/office/powerpoint/2010/main" val="267710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26A13-23DA-4C3F-774B-C3DF03A74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45D35203-07EA-9FD8-8F1A-6C5671A2BAE4}"/>
              </a:ext>
            </a:extLst>
          </p:cNvPr>
          <p:cNvSpPr txBox="1">
            <a:spLocks/>
          </p:cNvSpPr>
          <p:nvPr/>
        </p:nvSpPr>
        <p:spPr>
          <a:xfrm>
            <a:off x="1423423" y="157037"/>
            <a:ext cx="10768577" cy="11496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rgbClr val="134A8F"/>
                    </a:gs>
                    <a:gs pos="99000">
                      <a:srgbClr val="1D7BF0"/>
                    </a:gs>
                  </a:gsLst>
                  <a:lin ang="0" scaled="0"/>
                </a:gradFill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1240F-45F0-F63A-13BB-3263A5A96F69}"/>
              </a:ext>
            </a:extLst>
          </p:cNvPr>
          <p:cNvSpPr txBox="1"/>
          <p:nvPr/>
        </p:nvSpPr>
        <p:spPr>
          <a:xfrm>
            <a:off x="2574324" y="534132"/>
            <a:ext cx="91893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/>
              <a:t>Site selection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Aircraft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remote sensing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In situ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EM27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Drones and Vehicles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 situ isotope analysis EMPA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SENSIRION stationary sensors?</a:t>
            </a:r>
          </a:p>
          <a:p>
            <a:r>
              <a:rPr lang="en-US" sz="2800" dirty="0"/>
              <a:t>Pre-campaigns INCAS team</a:t>
            </a:r>
          </a:p>
          <a:p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Meteorological forecasting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Participation IMEO scientists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Data storage and templates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Other points???</a:t>
            </a:r>
          </a:p>
        </p:txBody>
      </p:sp>
    </p:spTree>
    <p:extLst>
      <p:ext uri="{BB962C8B-B14F-4D97-AF65-F5344CB8AC3E}">
        <p14:creationId xmlns:p14="http://schemas.microsoft.com/office/powerpoint/2010/main" val="302527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1C528891-3D04-F868-3686-51252014B69B}"/>
              </a:ext>
            </a:extLst>
          </p:cNvPr>
          <p:cNvSpPr txBox="1">
            <a:spLocks/>
          </p:cNvSpPr>
          <p:nvPr/>
        </p:nvSpPr>
        <p:spPr>
          <a:xfrm>
            <a:off x="1423423" y="157037"/>
            <a:ext cx="10768577" cy="11496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rgbClr val="134A8F"/>
                    </a:gs>
                    <a:gs pos="99000">
                      <a:srgbClr val="1D7BF0"/>
                    </a:gs>
                  </a:gsLst>
                  <a:lin ang="0" scaled="0"/>
                </a:gradFill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5FBEF-184F-2780-F0FB-3D1DCDD96864}"/>
              </a:ext>
            </a:extLst>
          </p:cNvPr>
          <p:cNvSpPr txBox="1"/>
          <p:nvPr/>
        </p:nvSpPr>
        <p:spPr>
          <a:xfrm>
            <a:off x="2574324" y="534132"/>
            <a:ext cx="91893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/>
              <a:t>Site selection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Aircraft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remote sensing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In situ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EM27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Drones and Vehicles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 situ isotope analysis EMPA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SENSIRION stationary sensors?</a:t>
            </a:r>
          </a:p>
          <a:p>
            <a:r>
              <a:rPr lang="en-US" sz="2800" dirty="0"/>
              <a:t>Pre-campaigns INCAS team</a:t>
            </a:r>
          </a:p>
          <a:p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Meteorological forecasting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Participation IMEO scientists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Data storage and templates</a:t>
            </a:r>
          </a:p>
        </p:txBody>
      </p:sp>
    </p:spTree>
    <p:extLst>
      <p:ext uri="{BB962C8B-B14F-4D97-AF65-F5344CB8AC3E}">
        <p14:creationId xmlns:p14="http://schemas.microsoft.com/office/powerpoint/2010/main" val="265729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5CEDC-59B3-29A6-3E3C-3D62FD44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ertitel 2">
            <a:extLst>
              <a:ext uri="{FF2B5EF4-FFF2-40B4-BE49-F238E27FC236}">
                <a16:creationId xmlns:a16="http://schemas.microsoft.com/office/drawing/2014/main" id="{5EAB8492-17EA-A6A0-36B2-BA36CBAD58E1}"/>
              </a:ext>
            </a:extLst>
          </p:cNvPr>
          <p:cNvSpPr txBox="1">
            <a:spLocks/>
          </p:cNvSpPr>
          <p:nvPr/>
        </p:nvSpPr>
        <p:spPr>
          <a:xfrm>
            <a:off x="1423423" y="367102"/>
            <a:ext cx="10768577" cy="745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Site selection, </a:t>
            </a:r>
            <a:r>
              <a:rPr lang="en-US" dirty="0"/>
              <a:t>Swiss aircraft/AVIRIS-4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18D7D-C02F-B40E-EB44-786DCFA5C14D}"/>
              </a:ext>
            </a:extLst>
          </p:cNvPr>
          <p:cNvSpPr txBox="1"/>
          <p:nvPr/>
        </p:nvSpPr>
        <p:spPr>
          <a:xfrm>
            <a:off x="1606378" y="1460889"/>
            <a:ext cx="10256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O&amp;G: Flight lines similar to ROMEO 2021 with “all” production clusters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Landfills, including VIDRA landfill (ideally multiple times)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Coal mines, open and underground – low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Mud volcanoes - low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Include Transylvania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Attempt a flight over Black Sea production sites already in 2026? - NO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Do we need prior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GHGsat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data for planning? – not needed</a:t>
            </a:r>
          </a:p>
        </p:txBody>
      </p:sp>
    </p:spTree>
    <p:extLst>
      <p:ext uri="{BB962C8B-B14F-4D97-AF65-F5344CB8AC3E}">
        <p14:creationId xmlns:p14="http://schemas.microsoft.com/office/powerpoint/2010/main" val="143085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417AF3C0-8B61-AACE-825D-6DD2281C2D2E}"/>
              </a:ext>
            </a:extLst>
          </p:cNvPr>
          <p:cNvSpPr txBox="1"/>
          <p:nvPr/>
        </p:nvSpPr>
        <p:spPr>
          <a:xfrm>
            <a:off x="0" y="-1"/>
            <a:ext cx="12192000" cy="706057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O&amp;G: Individual sites available for ROMEO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BA64-6BF2-D051-3DF8-13FF9E43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29" y="706056"/>
            <a:ext cx="8639341" cy="61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315FAF-B2B4-867A-23AB-736C4F27BE49}"/>
              </a:ext>
            </a:extLst>
          </p:cNvPr>
          <p:cNvSpPr/>
          <p:nvPr/>
        </p:nvSpPr>
        <p:spPr>
          <a:xfrm rot="19366333">
            <a:off x="2301390" y="2969684"/>
            <a:ext cx="77957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not share</a:t>
            </a:r>
          </a:p>
        </p:txBody>
      </p:sp>
    </p:spTree>
    <p:extLst>
      <p:ext uri="{BB962C8B-B14F-4D97-AF65-F5344CB8AC3E}">
        <p14:creationId xmlns:p14="http://schemas.microsoft.com/office/powerpoint/2010/main" val="375120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B78AD-1A74-FA47-798B-47E06893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406400"/>
            <a:ext cx="7289800" cy="6045200"/>
          </a:xfrm>
          <a:prstGeom prst="rect">
            <a:avLst/>
          </a:prstGeom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0841A6C4-3027-9BA2-0C6E-B364D5025681}"/>
              </a:ext>
            </a:extLst>
          </p:cNvPr>
          <p:cNvSpPr txBox="1"/>
          <p:nvPr/>
        </p:nvSpPr>
        <p:spPr>
          <a:xfrm>
            <a:off x="0" y="-1"/>
            <a:ext cx="12192000" cy="706057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O&amp;G: ROMEO target regions and “clusters”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B4A36-602C-E010-1CEE-65FEEF50CD0F}"/>
              </a:ext>
            </a:extLst>
          </p:cNvPr>
          <p:cNvSpPr/>
          <p:nvPr/>
        </p:nvSpPr>
        <p:spPr>
          <a:xfrm rot="19366333">
            <a:off x="2301390" y="2969684"/>
            <a:ext cx="77957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not share</a:t>
            </a:r>
          </a:p>
        </p:txBody>
      </p:sp>
    </p:spTree>
    <p:extLst>
      <p:ext uri="{BB962C8B-B14F-4D97-AF65-F5344CB8AC3E}">
        <p14:creationId xmlns:p14="http://schemas.microsoft.com/office/powerpoint/2010/main" val="262761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2E3A-D0D7-AC8C-89A9-D04F4FBBD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578CC9FF-3D35-4A97-D9B6-FC6A132AD51F}"/>
              </a:ext>
            </a:extLst>
          </p:cNvPr>
          <p:cNvSpPr txBox="1"/>
          <p:nvPr/>
        </p:nvSpPr>
        <p:spPr>
          <a:xfrm>
            <a:off x="0" y="-1"/>
            <a:ext cx="12192000" cy="706057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Waste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530D09-365F-D0DF-E60E-311CFE4C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524"/>
            <a:ext cx="12192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5037B1-B07D-003A-5363-428DC8CB0499}"/>
              </a:ext>
            </a:extLst>
          </p:cNvPr>
          <p:cNvSpPr/>
          <p:nvPr/>
        </p:nvSpPr>
        <p:spPr>
          <a:xfrm rot="19366333">
            <a:off x="2301390" y="2969684"/>
            <a:ext cx="77957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not share</a:t>
            </a:r>
          </a:p>
        </p:txBody>
      </p:sp>
    </p:spTree>
    <p:extLst>
      <p:ext uri="{BB962C8B-B14F-4D97-AF65-F5344CB8AC3E}">
        <p14:creationId xmlns:p14="http://schemas.microsoft.com/office/powerpoint/2010/main" val="189603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EC5837B8-250B-22EA-E1CD-EAC2758E8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08" y="5049853"/>
            <a:ext cx="22829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EMPA Romania </a:t>
            </a:r>
            <a:r>
              <a:rPr kumimoji="0" lang="en-NL" altLang="en-NL" sz="10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Landfill Target List 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Vidra (Bucharest)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Glina (Bucharest)</a:t>
            </a:r>
          </a:p>
          <a:p>
            <a:pPr marL="171450" indent="-171450">
              <a:buFontTx/>
              <a:buChar char="-"/>
            </a:pPr>
            <a:r>
              <a:rPr lang="en-NL" altLang="en-NL" sz="1000" dirty="0">
                <a:solidFill>
                  <a:srgbClr val="212121"/>
                </a:solidFill>
                <a:latin typeface="Segoe UI" panose="020B0502040204020203" pitchFamily="34" charset="0"/>
              </a:rPr>
              <a:t>Bolde</a:t>
            </a:r>
            <a:r>
              <a:rPr lang="en-GB" sz="1000" dirty="0" err="1">
                <a:solidFill>
                  <a:srgbClr val="212121"/>
                </a:solidFill>
                <a:latin typeface="Segoe UI" panose="020B0502040204020203" pitchFamily="34" charset="0"/>
              </a:rPr>
              <a:t>șt</a:t>
            </a:r>
            <a:r>
              <a:rPr lang="en-NL" altLang="en-NL" sz="1000" dirty="0">
                <a:solidFill>
                  <a:srgbClr val="212121"/>
                </a:solidFill>
                <a:latin typeface="Segoe UI" panose="020B0502040204020203" pitchFamily="34" charset="0"/>
              </a:rPr>
              <a:t>i-Sc</a:t>
            </a:r>
            <a:r>
              <a:rPr lang="en-GB" sz="1000" dirty="0" err="1">
                <a:solidFill>
                  <a:srgbClr val="212121"/>
                </a:solidFill>
                <a:latin typeface="Segoe UI" panose="020B0502040204020203" pitchFamily="34" charset="0"/>
              </a:rPr>
              <a:t>ă</a:t>
            </a:r>
            <a:r>
              <a:rPr lang="en-NL" altLang="en-NL" sz="1000" dirty="0">
                <a:solidFill>
                  <a:srgbClr val="212121"/>
                </a:solidFill>
                <a:latin typeface="Segoe UI" panose="020B0502040204020203" pitchFamily="34" charset="0"/>
              </a:rPr>
              <a:t>eni/Prahova</a:t>
            </a:r>
          </a:p>
          <a:p>
            <a:pPr marL="171450" indent="-171450">
              <a:buFontTx/>
              <a:buChar char="-"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Pite</a:t>
            </a:r>
            <a:r>
              <a:rPr lang="en-GB" sz="1000" dirty="0" err="1">
                <a:solidFill>
                  <a:srgbClr val="212121"/>
                </a:solidFill>
                <a:latin typeface="Segoe UI" panose="020B0502040204020203" pitchFamily="34" charset="0"/>
              </a:rPr>
              <a:t>ș</a:t>
            </a: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ti</a:t>
            </a:r>
            <a:endParaRPr kumimoji="0" lang="en-NL" altLang="en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Any other landfill of interest for you?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AE26353-24C2-2529-73FD-FDF109597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69" y="5049852"/>
            <a:ext cx="2310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INCAS Romania </a:t>
            </a:r>
            <a:r>
              <a:rPr kumimoji="0" lang="en-NL" altLang="en-NL" sz="10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Landfill Target List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DCB42C4-8773-70AE-F408-26E73C78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781" y="5049853"/>
            <a:ext cx="2472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L" altLang="en-NL" sz="1000" dirty="0">
                <a:solidFill>
                  <a:srgbClr val="212121"/>
                </a:solidFill>
                <a:latin typeface="Segoe UI" panose="020B0502040204020203" pitchFamily="34" charset="0"/>
              </a:rPr>
              <a:t>UBremen</a:t>
            </a: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Romania </a:t>
            </a:r>
            <a:r>
              <a:rPr kumimoji="0" lang="en-NL" altLang="en-NL" sz="10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  <a:hlinkClick r:id="rId3"/>
              </a:rPr>
              <a:t>Landfill Target List :</a:t>
            </a: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L" altLang="en-NL" sz="1000" b="1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L" altLang="en-NL" sz="1000" b="1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E8D6D44-37D3-7211-54D2-BA6AF153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7678" y="4972909"/>
            <a:ext cx="239360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GHGSat Romania </a:t>
            </a:r>
            <a:r>
              <a:rPr kumimoji="0" lang="en-NL" altLang="en-NL" sz="10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Landfill Target List :</a:t>
            </a:r>
          </a:p>
          <a:p>
            <a:pPr marL="171450" indent="-171450">
              <a:buFontTx/>
              <a:buChar char="-"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Vidra (Bucharest)</a:t>
            </a:r>
          </a:p>
          <a:p>
            <a:pPr marL="171450" indent="-171450">
              <a:buFontTx/>
              <a:buChar char="-"/>
            </a:pPr>
            <a:r>
              <a:rPr lang="en-NL" sz="1000" i="1" dirty="0">
                <a:solidFill>
                  <a:srgbClr val="212121"/>
                </a:solidFill>
                <a:latin typeface="Segoe UI" panose="020B0502040204020203" pitchFamily="34" charset="0"/>
              </a:rPr>
              <a:t>Rudeni (Bucharest)</a:t>
            </a:r>
          </a:p>
          <a:p>
            <a:pPr marL="171450" indent="-171450">
              <a:buFontTx/>
              <a:buChar char="-"/>
            </a:pPr>
            <a:r>
              <a:rPr lang="en-NL" altLang="en-NL" sz="1000" dirty="0">
                <a:solidFill>
                  <a:srgbClr val="212121"/>
                </a:solidFill>
                <a:latin typeface="Segoe UI" panose="020B0502040204020203" pitchFamily="34" charset="0"/>
              </a:rPr>
              <a:t>Bolde</a:t>
            </a:r>
            <a:r>
              <a:rPr lang="en-GB" sz="1000" dirty="0" err="1">
                <a:solidFill>
                  <a:srgbClr val="212121"/>
                </a:solidFill>
                <a:latin typeface="Segoe UI" panose="020B0502040204020203" pitchFamily="34" charset="0"/>
              </a:rPr>
              <a:t>șt</a:t>
            </a:r>
            <a:r>
              <a:rPr lang="en-NL" altLang="en-NL" sz="1000" dirty="0">
                <a:solidFill>
                  <a:srgbClr val="212121"/>
                </a:solidFill>
                <a:latin typeface="Segoe UI" panose="020B0502040204020203" pitchFamily="34" charset="0"/>
              </a:rPr>
              <a:t>i-Sc</a:t>
            </a:r>
            <a:r>
              <a:rPr lang="en-GB" sz="1000" dirty="0" err="1">
                <a:solidFill>
                  <a:srgbClr val="212121"/>
                </a:solidFill>
                <a:latin typeface="Segoe UI" panose="020B0502040204020203" pitchFamily="34" charset="0"/>
              </a:rPr>
              <a:t>ă</a:t>
            </a:r>
            <a:r>
              <a:rPr lang="en-NL" altLang="en-NL" sz="1000" dirty="0">
                <a:solidFill>
                  <a:srgbClr val="212121"/>
                </a:solidFill>
                <a:latin typeface="Segoe UI" panose="020B0502040204020203" pitchFamily="34" charset="0"/>
              </a:rPr>
              <a:t>eni/Prahova</a:t>
            </a:r>
          </a:p>
          <a:p>
            <a:pPr marL="171450" indent="-171450">
              <a:buFontTx/>
              <a:buChar char="-"/>
            </a:pP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Pite</a:t>
            </a:r>
            <a:r>
              <a:rPr lang="en-GB" sz="1000" dirty="0" err="1">
                <a:solidFill>
                  <a:srgbClr val="212121"/>
                </a:solidFill>
                <a:latin typeface="Segoe UI" panose="020B0502040204020203" pitchFamily="34" charset="0"/>
              </a:rPr>
              <a:t>ș</a:t>
            </a:r>
            <a:r>
              <a:rPr kumimoji="0" lang="en-NL" altLang="en-NL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ti</a:t>
            </a:r>
          </a:p>
          <a:p>
            <a:pPr marL="171450" indent="-171450">
              <a:buFontTx/>
              <a:buChar char="-"/>
            </a:pPr>
            <a:r>
              <a:rPr lang="en-NL" altLang="en-NL" sz="1000" i="1" dirty="0">
                <a:solidFill>
                  <a:srgbClr val="212121"/>
                </a:solidFill>
                <a:latin typeface="Segoe UI" panose="020B0502040204020203" pitchFamily="34" charset="0"/>
              </a:rPr>
              <a:t>Cluj-Napoca</a:t>
            </a:r>
            <a:endParaRPr kumimoji="0" lang="en-NL" altLang="en-NL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indent="-171450">
              <a:buFontTx/>
              <a:buChar char="-"/>
            </a:pPr>
            <a:endParaRPr kumimoji="0" lang="en-NL" altLang="en-NL" sz="10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en-NL" sz="10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en-NL" altLang="en-NL" sz="10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L" altLang="en-NL" sz="1000" b="1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L" altLang="en-NL" sz="1000" b="1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0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5" name="Picture 1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53F04D4-65BA-869A-3FF2-6A036FF998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985" b="9801"/>
          <a:stretch>
            <a:fillRect/>
          </a:stretch>
        </p:blipFill>
        <p:spPr>
          <a:xfrm>
            <a:off x="149585" y="335976"/>
            <a:ext cx="8568093" cy="443451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2450A2C-2350-A329-DF24-85377F7184CA}"/>
              </a:ext>
            </a:extLst>
          </p:cNvPr>
          <p:cNvSpPr txBox="1">
            <a:spLocks/>
          </p:cNvSpPr>
          <p:nvPr/>
        </p:nvSpPr>
        <p:spPr>
          <a:xfrm>
            <a:off x="7062280" y="335976"/>
            <a:ext cx="6381345" cy="652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sz="2400" dirty="0">
                <a:latin typeface="Segoe UI" panose="020B0502040204020203" pitchFamily="34" charset="0"/>
                <a:cs typeface="Segoe UI" panose="020B0502040204020203" pitchFamily="34" charset="0"/>
              </a:rPr>
              <a:t>Landfills Romania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E0D57C-814A-E050-42FA-1C3BC519A88E}"/>
              </a:ext>
            </a:extLst>
          </p:cNvPr>
          <p:cNvSpPr/>
          <p:nvPr/>
        </p:nvSpPr>
        <p:spPr>
          <a:xfrm rot="19366333">
            <a:off x="2301390" y="2969684"/>
            <a:ext cx="77957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not share</a:t>
            </a:r>
          </a:p>
        </p:txBody>
      </p:sp>
    </p:spTree>
    <p:extLst>
      <p:ext uri="{BB962C8B-B14F-4D97-AF65-F5344CB8AC3E}">
        <p14:creationId xmlns:p14="http://schemas.microsoft.com/office/powerpoint/2010/main" val="212611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F55502-34F8-E84E-0E00-A2E668EF562C}"/>
              </a:ext>
            </a:extLst>
          </p:cNvPr>
          <p:cNvGraphicFramePr>
            <a:graphicFrameLocks noGrp="1"/>
          </p:cNvGraphicFramePr>
          <p:nvPr/>
        </p:nvGraphicFramePr>
        <p:xfrm>
          <a:off x="390013" y="617107"/>
          <a:ext cx="820958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917">
                  <a:extLst>
                    <a:ext uri="{9D8B030D-6E8A-4147-A177-3AD203B41FA5}">
                      <a16:colId xmlns:a16="http://schemas.microsoft.com/office/drawing/2014/main" val="2406778522"/>
                    </a:ext>
                  </a:extLst>
                </a:gridCol>
                <a:gridCol w="1641917">
                  <a:extLst>
                    <a:ext uri="{9D8B030D-6E8A-4147-A177-3AD203B41FA5}">
                      <a16:colId xmlns:a16="http://schemas.microsoft.com/office/drawing/2014/main" val="898473529"/>
                    </a:ext>
                  </a:extLst>
                </a:gridCol>
                <a:gridCol w="791149">
                  <a:extLst>
                    <a:ext uri="{9D8B030D-6E8A-4147-A177-3AD203B41FA5}">
                      <a16:colId xmlns:a16="http://schemas.microsoft.com/office/drawing/2014/main" val="429871111"/>
                    </a:ext>
                  </a:extLst>
                </a:gridCol>
                <a:gridCol w="2182625">
                  <a:extLst>
                    <a:ext uri="{9D8B030D-6E8A-4147-A177-3AD203B41FA5}">
                      <a16:colId xmlns:a16="http://schemas.microsoft.com/office/drawing/2014/main" val="1207997215"/>
                    </a:ext>
                  </a:extLst>
                </a:gridCol>
                <a:gridCol w="1951977">
                  <a:extLst>
                    <a:ext uri="{9D8B030D-6E8A-4147-A177-3AD203B41FA5}">
                      <a16:colId xmlns:a16="http://schemas.microsoft.com/office/drawing/2014/main" val="1570533071"/>
                    </a:ext>
                  </a:extLst>
                </a:gridCol>
              </a:tblGrid>
              <a:tr h="357738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Landfill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/>
                        <a:t>Reported/BU CH4 Emissions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/>
                        <a:t>Ground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/>
                        <a:t>GHGSat Info (2025)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05967"/>
                  </a:ext>
                </a:extLst>
              </a:tr>
              <a:tr h="357738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Vidra (Bucharest)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1280 t/yr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00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2.2 t/hr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Also Carbon Mapper &amp; EMIT quant. </a:t>
                      </a:r>
                      <a:r>
                        <a:rPr lang="en-GB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vailable. </a:t>
                      </a:r>
                      <a:r>
                        <a:rPr lang="en-US" sz="1000" dirty="0"/>
                        <a:t>Main active landfill for Bucharest. MBT on site, but flare/capture info limited;</a:t>
                      </a:r>
                      <a:endParaRPr lang="ro-RO" sz="1000" dirty="0"/>
                    </a:p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825031"/>
                  </a:ext>
                </a:extLst>
              </a:tr>
              <a:tr h="220147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Glina (Bucharest)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1580  t/yr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Measured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new waste, but leachate &amp; odor. Potential hotspot.</a:t>
                      </a:r>
                      <a:endParaRPr lang="ro-R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37233"/>
                  </a:ext>
                </a:extLst>
              </a:tr>
              <a:tr h="431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L" altLang="en-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Boldesti-Scaeni/Prahova</a:t>
                      </a:r>
                    </a:p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171 kg/hr </a:t>
                      </a:r>
                      <a:endParaRPr lang="en-NL" sz="100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2x </a:t>
                      </a:r>
                      <a:r>
                        <a:rPr lang="en-NL" sz="1000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</a:t>
                      </a:r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measured by GHGSat.</a:t>
                      </a:r>
                      <a:r>
                        <a:rPr lang="en-US" sz="1000" dirty="0"/>
                        <a:t> Subject to overcapacity disputes. Flare system status unclear. Methane plumes documented by Carbon Mapper.</a:t>
                      </a:r>
                      <a:endParaRPr lang="ro-R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51888"/>
                  </a:ext>
                </a:extLst>
              </a:tr>
              <a:tr h="357738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Pitesti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obs Carbon Mapper 2025  (177-334 kg/hr)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808400"/>
                  </a:ext>
                </a:extLst>
              </a:tr>
              <a:tr h="220147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Rudeni (Bucharest)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 t/hr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2022 GHGSat data. P</a:t>
                      </a:r>
                      <a:r>
                        <a:rPr lang="en-US" sz="1000" dirty="0" err="1"/>
                        <a:t>ermanently</a:t>
                      </a:r>
                      <a:r>
                        <a:rPr lang="en-US" sz="1000" dirty="0"/>
                        <a:t> closed Nov 2023; AMM risk persists from capped cells; flare systems partly functional.</a:t>
                      </a:r>
                      <a:endParaRPr lang="ro-RO" sz="1000" dirty="0"/>
                    </a:p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89899"/>
                  </a:ext>
                </a:extLst>
              </a:tr>
              <a:tr h="220147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Brasov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9620 t/yr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35276"/>
                  </a:ext>
                </a:extLst>
              </a:tr>
              <a:tr h="220147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Cluj-Napoca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x5 Observed</a:t>
                      </a:r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11726"/>
                  </a:ext>
                </a:extLst>
              </a:tr>
              <a:tr h="220147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Covasna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Compliant + cooperative (Eco Bihor) – small emissions likely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22803"/>
                  </a:ext>
                </a:extLst>
              </a:tr>
              <a:tr h="220147"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Bacau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3310 t/yr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1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1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Carbon Mapper 2025: 1400 kg/hr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158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8FA9966-F93E-DB46-C323-49BAE44C39E2}"/>
              </a:ext>
            </a:extLst>
          </p:cNvPr>
          <p:cNvSpPr txBox="1">
            <a:spLocks/>
          </p:cNvSpPr>
          <p:nvPr/>
        </p:nvSpPr>
        <p:spPr>
          <a:xfrm>
            <a:off x="7062280" y="335976"/>
            <a:ext cx="6381345" cy="652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sz="2400" dirty="0">
                <a:latin typeface="Segoe UI" panose="020B0502040204020203" pitchFamily="34" charset="0"/>
                <a:cs typeface="Segoe UI" panose="020B0502040204020203" pitchFamily="34" charset="0"/>
              </a:rPr>
              <a:t>Landfills Romania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AB77-E5CD-1587-952E-5C8289275547}"/>
              </a:ext>
            </a:extLst>
          </p:cNvPr>
          <p:cNvSpPr/>
          <p:nvPr/>
        </p:nvSpPr>
        <p:spPr>
          <a:xfrm rot="19366333">
            <a:off x="2301390" y="2969684"/>
            <a:ext cx="77957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not share</a:t>
            </a:r>
          </a:p>
        </p:txBody>
      </p:sp>
    </p:spTree>
    <p:extLst>
      <p:ext uri="{BB962C8B-B14F-4D97-AF65-F5344CB8AC3E}">
        <p14:creationId xmlns:p14="http://schemas.microsoft.com/office/powerpoint/2010/main" val="16239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6504-69A1-F274-73C9-8E087142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2" y="309047"/>
            <a:ext cx="10515600" cy="1325563"/>
          </a:xfrm>
        </p:spPr>
        <p:txBody>
          <a:bodyPr>
            <a:normAutofit/>
          </a:bodyPr>
          <a:lstStyle/>
          <a:p>
            <a:r>
              <a:rPr lang="en-NL" sz="3600" dirty="0">
                <a:latin typeface="Segoe UI" panose="020B0502040204020203" pitchFamily="34" charset="0"/>
                <a:cs typeface="Segoe UI" panose="020B0502040204020203" pitchFamily="34" charset="0"/>
              </a:rPr>
              <a:t>Coal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C1CD-5095-2EBA-AABA-CC304212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02" y="1363356"/>
            <a:ext cx="10515600" cy="4351338"/>
          </a:xfrm>
        </p:spPr>
        <p:txBody>
          <a:bodyPr/>
          <a:lstStyle/>
          <a:p>
            <a:pPr marL="171450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NL" sz="1400" dirty="0">
                <a:solidFill>
                  <a:srgbClr val="212121"/>
                </a:solidFill>
                <a:latin typeface="Segoe UI" panose="020B0502040204020203" pitchFamily="34" charset="0"/>
              </a:rPr>
              <a:t>Underground coal mines in Petro</a:t>
            </a:r>
            <a:r>
              <a:rPr lang="en-GB" sz="1400" dirty="0" err="1">
                <a:solidFill>
                  <a:srgbClr val="212121"/>
                </a:solidFill>
                <a:latin typeface="Segoe UI" panose="020B0502040204020203" pitchFamily="34" charset="0"/>
              </a:rPr>
              <a:t>șani</a:t>
            </a:r>
            <a:endParaRPr lang="en-GB" sz="14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NL" sz="16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endParaRPr lang="en-NL" dirty="0"/>
          </a:p>
        </p:txBody>
      </p:sp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73DD5861-4330-1997-5080-15C37984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85" b="9801"/>
          <a:stretch>
            <a:fillRect/>
          </a:stretch>
        </p:blipFill>
        <p:spPr>
          <a:xfrm>
            <a:off x="127286" y="3429000"/>
            <a:ext cx="5968714" cy="30891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0C2583-99BE-93AC-8268-C95854933D73}"/>
              </a:ext>
            </a:extLst>
          </p:cNvPr>
          <p:cNvCxnSpPr>
            <a:cxnSpLocks/>
          </p:cNvCxnSpPr>
          <p:nvPr/>
        </p:nvCxnSpPr>
        <p:spPr>
          <a:xfrm flipH="1" flipV="1">
            <a:off x="214009" y="3231427"/>
            <a:ext cx="2091446" cy="18561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map of a mountain&#10;&#10;AI-generated content may be incorrect.">
            <a:extLst>
              <a:ext uri="{FF2B5EF4-FFF2-40B4-BE49-F238E27FC236}">
                <a16:creationId xmlns:a16="http://schemas.microsoft.com/office/drawing/2014/main" id="{9EC438C9-20AB-F024-3F4E-288CD725B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6" y="40860"/>
            <a:ext cx="5589864" cy="3190567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4D08C6-4CAD-CE37-5A98-5A163016BE9E}"/>
              </a:ext>
            </a:extLst>
          </p:cNvPr>
          <p:cNvGraphicFramePr>
            <a:graphicFrameLocks noGrp="1"/>
          </p:cNvGraphicFramePr>
          <p:nvPr/>
        </p:nvGraphicFramePr>
        <p:xfrm>
          <a:off x="6182723" y="2267008"/>
          <a:ext cx="5966298" cy="450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602">
                  <a:extLst>
                    <a:ext uri="{9D8B030D-6E8A-4147-A177-3AD203B41FA5}">
                      <a16:colId xmlns:a16="http://schemas.microsoft.com/office/drawing/2014/main" val="2406778522"/>
                    </a:ext>
                  </a:extLst>
                </a:gridCol>
                <a:gridCol w="2022687">
                  <a:extLst>
                    <a:ext uri="{9D8B030D-6E8A-4147-A177-3AD203B41FA5}">
                      <a16:colId xmlns:a16="http://schemas.microsoft.com/office/drawing/2014/main" val="898473529"/>
                    </a:ext>
                  </a:extLst>
                </a:gridCol>
                <a:gridCol w="2814009">
                  <a:extLst>
                    <a:ext uri="{9D8B030D-6E8A-4147-A177-3AD203B41FA5}">
                      <a16:colId xmlns:a16="http://schemas.microsoft.com/office/drawing/2014/main" val="1570533071"/>
                    </a:ext>
                  </a:extLst>
                </a:gridCol>
              </a:tblGrid>
              <a:tr h="359712">
                <a:tc>
                  <a:txBody>
                    <a:bodyPr/>
                    <a:lstStyle/>
                    <a:p>
                      <a:r>
                        <a:rPr lang="en-NL" sz="900" dirty="0"/>
                        <a:t>Coal Mine</a:t>
                      </a:r>
                      <a:endParaRPr lang="en-NL" sz="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900" dirty="0"/>
                        <a:t>Reported/BU CH4 Emissions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sz="900" dirty="0"/>
                        <a:t>Comments (2Celsius Romania)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05967"/>
                  </a:ext>
                </a:extLst>
              </a:tr>
              <a:tr h="221362">
                <a:tc>
                  <a:txBody>
                    <a:bodyPr/>
                    <a:lstStyle/>
                    <a:p>
                      <a:r>
                        <a:rPr lang="en-NL" sz="900" dirty="0"/>
                        <a:t>Lupeni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900" dirty="0"/>
                        <a:t>795 t/yr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900" dirty="0"/>
                        <a:t>Open.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Closure works by June 2026</a:t>
                      </a:r>
                      <a:r>
                        <a:rPr lang="en-US" sz="900" dirty="0"/>
                        <a:t> (accelerated timeline cited by local/planning</a:t>
                      </a:r>
                      <a:endParaRPr lang="ro-RO" sz="9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25031"/>
                  </a:ext>
                </a:extLst>
              </a:tr>
              <a:tr h="131969">
                <a:tc>
                  <a:txBody>
                    <a:bodyPr/>
                    <a:lstStyle/>
                    <a:p>
                      <a:r>
                        <a:rPr lang="en-NL" sz="900" dirty="0"/>
                        <a:t>Petrosani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900" dirty="0"/>
                        <a:t>1360 t/yr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900" dirty="0"/>
                        <a:t>Open. </a:t>
                      </a:r>
                      <a:r>
                        <a:rPr lang="en-US" sz="900" dirty="0"/>
                        <a:t>Planned closure by </a:t>
                      </a:r>
                      <a:r>
                        <a:rPr lang="en-US" sz="900" b="1" dirty="0"/>
                        <a:t>Dec 2032</a:t>
                      </a:r>
                      <a:endParaRPr lang="ro-RO" sz="900" dirty="0"/>
                    </a:p>
                    <a:p>
                      <a:endParaRPr lang="en-NL" sz="9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7233"/>
                  </a:ext>
                </a:extLst>
              </a:tr>
              <a:tr h="632602">
                <a:tc>
                  <a:txBody>
                    <a:bodyPr/>
                    <a:lstStyle/>
                    <a:p>
                      <a:r>
                        <a:rPr lang="en-NL" sz="900" dirty="0"/>
                        <a:t>Petrila</a:t>
                      </a:r>
                    </a:p>
                  </a:txBody>
                  <a:tcPr>
                    <a:solidFill>
                      <a:srgbClr val="C7301C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900" dirty="0"/>
                        <a:t>631 t/yr</a:t>
                      </a:r>
                    </a:p>
                  </a:txBody>
                  <a:tcPr>
                    <a:solidFill>
                      <a:srgbClr val="C7301C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900" dirty="0"/>
                        <a:t>Closed (2015). </a:t>
                      </a:r>
                      <a:r>
                        <a:rPr lang="en-US" sz="900" dirty="0"/>
                        <a:t>Historically </a:t>
                      </a:r>
                      <a:r>
                        <a:rPr lang="en-US" sz="900" b="1" dirty="0"/>
                        <a:t>very gassy</a:t>
                      </a:r>
                      <a:r>
                        <a:rPr lang="en-US" sz="900" dirty="0"/>
                        <a:t>—documented </a:t>
                      </a:r>
                      <a:r>
                        <a:rPr lang="en-US" sz="900" b="1" dirty="0"/>
                        <a:t>&gt;15 m³ CH₄/</a:t>
                      </a:r>
                      <a:r>
                        <a:rPr lang="en-US" sz="900" b="1" dirty="0" err="1"/>
                        <a:t>tonne</a:t>
                      </a:r>
                      <a:r>
                        <a:rPr lang="en-US" sz="900" dirty="0"/>
                        <a:t> at faces; explosion case study exists. </a:t>
                      </a:r>
                      <a:r>
                        <a:rPr lang="en-US" sz="900" b="1" dirty="0"/>
                        <a:t>Ventilation Shaft No. 2</a:t>
                      </a:r>
                      <a:r>
                        <a:rPr lang="en-US" sz="900" dirty="0"/>
                        <a:t> partially destroyed and deallocated during closure; legacy shafts, boreholes, and waste tips likely AMM points.</a:t>
                      </a:r>
                      <a:endParaRPr lang="ro-RO" sz="900" dirty="0"/>
                    </a:p>
                    <a:p>
                      <a:endParaRPr lang="en-NL" sz="900" dirty="0"/>
                    </a:p>
                  </a:txBody>
                  <a:tcPr>
                    <a:solidFill>
                      <a:srgbClr val="C7301C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51888"/>
                  </a:ext>
                </a:extLst>
              </a:tr>
              <a:tr h="636414">
                <a:tc>
                  <a:txBody>
                    <a:bodyPr/>
                    <a:lstStyle/>
                    <a:p>
                      <a:r>
                        <a:rPr lang="en-NL" sz="900" dirty="0"/>
                        <a:t>Vulcan (Jiu-Paroseni)</a:t>
                      </a:r>
                    </a:p>
                  </a:txBody>
                  <a:tcPr>
                    <a:solidFill>
                      <a:srgbClr val="C7301C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900" dirty="0"/>
                        <a:t>2110 t/yr</a:t>
                      </a:r>
                    </a:p>
                  </a:txBody>
                  <a:tcPr>
                    <a:solidFill>
                      <a:srgbClr val="C7301C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900" dirty="0"/>
                        <a:t>Closed (2017). </a:t>
                      </a:r>
                      <a:r>
                        <a:rPr lang="en-US" sz="900" dirty="0"/>
                        <a:t>Mine closed; </a:t>
                      </a:r>
                      <a:r>
                        <a:rPr lang="en-US" sz="900" b="1" dirty="0" err="1"/>
                        <a:t>Paroșeni</a:t>
                      </a:r>
                      <a:r>
                        <a:rPr lang="en-US" sz="900" b="1" dirty="0"/>
                        <a:t> power station</a:t>
                      </a:r>
                      <a:r>
                        <a:rPr lang="en-US" sz="900" dirty="0"/>
                        <a:t> nearby remains an anchor site (FGD upgrades noted historically).</a:t>
                      </a:r>
                      <a:endParaRPr lang="en-NL" sz="900" dirty="0"/>
                    </a:p>
                  </a:txBody>
                  <a:tcPr>
                    <a:solidFill>
                      <a:srgbClr val="C7301C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08400"/>
                  </a:ext>
                </a:extLst>
              </a:tr>
              <a:tr h="2213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</a:rPr>
                        <a:t>Vulcan (Vulcan)</a:t>
                      </a:r>
                      <a:endParaRPr lang="en-N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</a:rPr>
                        <a:t>362 t/yr</a:t>
                      </a:r>
                      <a:endParaRPr lang="en-N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Open; planned closure by </a:t>
                      </a:r>
                      <a:r>
                        <a:rPr lang="en-US" sz="900" b="1" dirty="0"/>
                        <a:t>Dec 2032</a:t>
                      </a:r>
                      <a:endParaRPr lang="ro-RO" sz="9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89899"/>
                  </a:ext>
                </a:extLst>
              </a:tr>
              <a:tr h="4980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Uricani</a:t>
                      </a:r>
                    </a:p>
                  </a:txBody>
                  <a:tcPr>
                    <a:solidFill>
                      <a:srgbClr val="C7301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2370 t/yr</a:t>
                      </a:r>
                    </a:p>
                  </a:txBody>
                  <a:tcPr>
                    <a:solidFill>
                      <a:srgbClr val="C7301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Closure completed with safety works (2018). Legacy galleries &amp; flooded</a:t>
                      </a:r>
                      <a:endParaRPr lang="ro-RO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7301C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35276"/>
                  </a:ext>
                </a:extLst>
              </a:tr>
              <a:tr h="4980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Lonea (Petrila)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  <a:alpha val="6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  <a:alpha val="6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 in closure works; target Dec 2026</a:t>
                      </a:r>
                      <a:endParaRPr lang="ro-RO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o-RO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  <a:alpha val="6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933743"/>
                  </a:ext>
                </a:extLst>
              </a:tr>
              <a:tr h="4980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Aninoasa</a:t>
                      </a:r>
                    </a:p>
                  </a:txBody>
                  <a:tcPr>
                    <a:solidFill>
                      <a:srgbClr val="C7301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L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>
                    <a:solidFill>
                      <a:srgbClr val="C7301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Closed (2006). L</a:t>
                      </a:r>
                      <a:r>
                        <a:rPr lang="en-US" sz="900" dirty="0"/>
                        <a:t>ikely minimal active ventilation.</a:t>
                      </a:r>
                      <a:endParaRPr lang="ro-RO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900" dirty="0"/>
                    </a:p>
                    <a:p>
                      <a:pPr marL="0" algn="l" defTabSz="914400" rtl="0" eaLnBrk="1" latinLnBrk="0" hangingPunct="1"/>
                      <a:endParaRPr lang="ro-RO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7301C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0154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5C0271-7E0A-B3A9-D146-071A049CA47A}"/>
              </a:ext>
            </a:extLst>
          </p:cNvPr>
          <p:cNvSpPr/>
          <p:nvPr/>
        </p:nvSpPr>
        <p:spPr>
          <a:xfrm rot="19366333">
            <a:off x="2301390" y="2969684"/>
            <a:ext cx="77957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not share</a:t>
            </a:r>
          </a:p>
        </p:txBody>
      </p:sp>
    </p:spTree>
    <p:extLst>
      <p:ext uri="{BB962C8B-B14F-4D97-AF65-F5344CB8AC3E}">
        <p14:creationId xmlns:p14="http://schemas.microsoft.com/office/powerpoint/2010/main" val="7504430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1093</Words>
  <Application>Microsoft Macintosh PowerPoint</Application>
  <PresentationFormat>Widescreen</PresentationFormat>
  <Paragraphs>212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Segoe UI</vt:lpstr>
      <vt:lpstr>Wingdings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Houweling, S. (Sander)</dc:creator>
  <cp:lastModifiedBy>Röckmann, T. (Thomas)</cp:lastModifiedBy>
  <cp:revision>30</cp:revision>
  <dcterms:created xsi:type="dcterms:W3CDTF">2025-01-30T15:15:36Z</dcterms:created>
  <dcterms:modified xsi:type="dcterms:W3CDTF">2026-02-25T14:42:41Z</dcterms:modified>
</cp:coreProperties>
</file>