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81"/>
  </p:notesMasterIdLst>
  <p:sldIdLst>
    <p:sldId id="256" r:id="rId2"/>
    <p:sldId id="258" r:id="rId3"/>
    <p:sldId id="272" r:id="rId4"/>
    <p:sldId id="273" r:id="rId5"/>
    <p:sldId id="2147481105" r:id="rId6"/>
    <p:sldId id="2147481148" r:id="rId7"/>
    <p:sldId id="270" r:id="rId8"/>
    <p:sldId id="2147481149" r:id="rId9"/>
    <p:sldId id="271" r:id="rId10"/>
    <p:sldId id="263" r:id="rId11"/>
    <p:sldId id="264" r:id="rId12"/>
    <p:sldId id="261" r:id="rId13"/>
    <p:sldId id="2147481098" r:id="rId14"/>
    <p:sldId id="274" r:id="rId15"/>
    <p:sldId id="275" r:id="rId16"/>
    <p:sldId id="276" r:id="rId17"/>
    <p:sldId id="2147481092" r:id="rId18"/>
    <p:sldId id="2147481093" r:id="rId19"/>
    <p:sldId id="2147481094" r:id="rId20"/>
    <p:sldId id="2147481095" r:id="rId21"/>
    <p:sldId id="300" r:id="rId22"/>
    <p:sldId id="298" r:id="rId23"/>
    <p:sldId id="292" r:id="rId24"/>
    <p:sldId id="2147481089" r:id="rId25"/>
    <p:sldId id="2147481088" r:id="rId26"/>
    <p:sldId id="285" r:id="rId27"/>
    <p:sldId id="2147481099" r:id="rId28"/>
    <p:sldId id="2147481136" r:id="rId29"/>
    <p:sldId id="2147481137" r:id="rId30"/>
    <p:sldId id="2147481138" r:id="rId31"/>
    <p:sldId id="2147481139" r:id="rId32"/>
    <p:sldId id="2147481140" r:id="rId33"/>
    <p:sldId id="2147481141" r:id="rId34"/>
    <p:sldId id="2147481142" r:id="rId35"/>
    <p:sldId id="2147481143" r:id="rId36"/>
    <p:sldId id="2147481144" r:id="rId37"/>
    <p:sldId id="2147481145" r:id="rId38"/>
    <p:sldId id="2147481151" r:id="rId39"/>
    <p:sldId id="2147481132" r:id="rId40"/>
    <p:sldId id="2147481133" r:id="rId41"/>
    <p:sldId id="2147481134" r:id="rId42"/>
    <p:sldId id="2147481101" r:id="rId43"/>
    <p:sldId id="2147481107" r:id="rId44"/>
    <p:sldId id="260" r:id="rId45"/>
    <p:sldId id="2147481108" r:id="rId46"/>
    <p:sldId id="262" r:id="rId47"/>
    <p:sldId id="2147481102" r:id="rId48"/>
    <p:sldId id="2147481109" r:id="rId49"/>
    <p:sldId id="269" r:id="rId50"/>
    <p:sldId id="2147481110" r:id="rId51"/>
    <p:sldId id="2147481111" r:id="rId52"/>
    <p:sldId id="2147481112" r:id="rId53"/>
    <p:sldId id="2147481113" r:id="rId54"/>
    <p:sldId id="2147481114" r:id="rId55"/>
    <p:sldId id="2147481115" r:id="rId56"/>
    <p:sldId id="2147481116" r:id="rId57"/>
    <p:sldId id="2147481117" r:id="rId58"/>
    <p:sldId id="267" r:id="rId59"/>
    <p:sldId id="268" r:id="rId60"/>
    <p:sldId id="2147481103" r:id="rId61"/>
    <p:sldId id="2147481118" r:id="rId62"/>
    <p:sldId id="2147481119" r:id="rId63"/>
    <p:sldId id="2147481120" r:id="rId64"/>
    <p:sldId id="2147481121" r:id="rId65"/>
    <p:sldId id="2147481122" r:id="rId66"/>
    <p:sldId id="265" r:id="rId67"/>
    <p:sldId id="2147481123" r:id="rId68"/>
    <p:sldId id="2147481124" r:id="rId69"/>
    <p:sldId id="2147481125" r:id="rId70"/>
    <p:sldId id="2147481106" r:id="rId71"/>
    <p:sldId id="2147481150" r:id="rId72"/>
    <p:sldId id="2147481104" r:id="rId73"/>
    <p:sldId id="2147481126" r:id="rId74"/>
    <p:sldId id="2147481127" r:id="rId75"/>
    <p:sldId id="257" r:id="rId76"/>
    <p:sldId id="2147481146" r:id="rId77"/>
    <p:sldId id="2147481147" r:id="rId78"/>
    <p:sldId id="2147481128" r:id="rId79"/>
    <p:sldId id="2147481135" r:id="rId80"/>
  </p:sldIdLst>
  <p:sldSz cx="12192000" cy="6858000"/>
  <p:notesSz cx="6858000" cy="9144000"/>
  <p:embeddedFontLst>
    <p:embeddedFont>
      <p:font typeface="Aptos Narrow" panose="020B0004020202020204" pitchFamily="34" charset="0"/>
      <p:regular r:id="rId82"/>
      <p:bold r:id="rId83"/>
      <p:italic r:id="rId84"/>
      <p:boldItalic r:id="rId85"/>
    </p:embeddedFont>
    <p:embeddedFont>
      <p:font typeface="Franklin Gothic Medium" panose="020B0603020102020204" pitchFamily="34" charset="0"/>
      <p:regular r:id="rId86"/>
      <p:italic r:id="rId87"/>
    </p:embeddedFont>
    <p:embeddedFont>
      <p:font typeface="Play" panose="020B0604020202020204" charset="0"/>
      <p:regular r:id="rId88"/>
      <p:bold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679">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5" roundtripDataSignature="AMtx7mgIp5y1yrxrTs66q1C7v6lknnDz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BFB42-05CD-4685-9DDC-995AEF597EAE}">
  <a:tblStyle styleId="{10EBFB42-05CD-4685-9DDC-995AEF597EA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p:restoredTop sz="61301"/>
  </p:normalViewPr>
  <p:slideViewPr>
    <p:cSldViewPr snapToGrid="0">
      <p:cViewPr varScale="1">
        <p:scale>
          <a:sx n="102" d="100"/>
          <a:sy n="102" d="100"/>
        </p:scale>
        <p:origin x="522" y="108"/>
      </p:cViewPr>
      <p:guideLst>
        <p:guide orient="horz" pos="2160"/>
        <p:guide pos="46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38"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13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1-KfG1odqwZIQbdcUhdgDA9SD1wWWsyB0\Music360\15_EU_Reviews\Review%202\pm-sp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Planned versus used resources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Sheet1!$N$6</c:f>
              <c:strCache>
                <c:ptCount val="1"/>
                <c:pt idx="0">
                  <c:v>realized</c:v>
                </c:pt>
              </c:strCache>
            </c:strRef>
          </c:tx>
          <c:spPr>
            <a:solidFill>
              <a:schemeClr val="accent1"/>
            </a:solidFill>
            <a:ln>
              <a:noFill/>
            </a:ln>
            <a:effectLst/>
          </c:spPr>
          <c:invertIfNegative val="0"/>
          <c:cat>
            <c:strRef>
              <c:f>Sheet1!$O$4:$V$5</c:f>
              <c:strCache>
                <c:ptCount val="8"/>
                <c:pt idx="0">
                  <c:v>WP1</c:v>
                </c:pt>
                <c:pt idx="1">
                  <c:v>WP2</c:v>
                </c:pt>
                <c:pt idx="2">
                  <c:v>WP3</c:v>
                </c:pt>
                <c:pt idx="3">
                  <c:v>WP4</c:v>
                </c:pt>
                <c:pt idx="4">
                  <c:v>WP5</c:v>
                </c:pt>
                <c:pt idx="5">
                  <c:v>WP6</c:v>
                </c:pt>
                <c:pt idx="6">
                  <c:v>WP7</c:v>
                </c:pt>
                <c:pt idx="7">
                  <c:v>WP8</c:v>
                </c:pt>
              </c:strCache>
            </c:strRef>
          </c:cat>
          <c:val>
            <c:numRef>
              <c:f>Sheet1!$O$6:$V$6</c:f>
              <c:numCache>
                <c:formatCode>General</c:formatCode>
                <c:ptCount val="8"/>
                <c:pt idx="0">
                  <c:v>45.11</c:v>
                </c:pt>
                <c:pt idx="1">
                  <c:v>75.42</c:v>
                </c:pt>
                <c:pt idx="2">
                  <c:v>41.732857142857149</c:v>
                </c:pt>
                <c:pt idx="3">
                  <c:v>59.15</c:v>
                </c:pt>
                <c:pt idx="4">
                  <c:v>13.919036144578314</c:v>
                </c:pt>
                <c:pt idx="5">
                  <c:v>112.54107142857143</c:v>
                </c:pt>
                <c:pt idx="6">
                  <c:v>28.088035714285713</c:v>
                </c:pt>
                <c:pt idx="7">
                  <c:v>28.503214285714282</c:v>
                </c:pt>
              </c:numCache>
            </c:numRef>
          </c:val>
          <c:extLst>
            <c:ext xmlns:c16="http://schemas.microsoft.com/office/drawing/2014/chart" uri="{C3380CC4-5D6E-409C-BE32-E72D297353CC}">
              <c16:uniqueId val="{00000000-71EC-420A-8685-EEF8819E34D0}"/>
            </c:ext>
          </c:extLst>
        </c:ser>
        <c:ser>
          <c:idx val="1"/>
          <c:order val="1"/>
          <c:tx>
            <c:strRef>
              <c:f>Sheet1!$N$7</c:f>
              <c:strCache>
                <c:ptCount val="1"/>
                <c:pt idx="0">
                  <c:v>planned</c:v>
                </c:pt>
              </c:strCache>
            </c:strRef>
          </c:tx>
          <c:spPr>
            <a:solidFill>
              <a:schemeClr val="accent2"/>
            </a:solidFill>
            <a:ln>
              <a:noFill/>
            </a:ln>
            <a:effectLst/>
          </c:spPr>
          <c:invertIfNegative val="0"/>
          <c:cat>
            <c:strRef>
              <c:f>Sheet1!$O$4:$V$5</c:f>
              <c:strCache>
                <c:ptCount val="8"/>
                <c:pt idx="0">
                  <c:v>WP1</c:v>
                </c:pt>
                <c:pt idx="1">
                  <c:v>WP2</c:v>
                </c:pt>
                <c:pt idx="2">
                  <c:v>WP3</c:v>
                </c:pt>
                <c:pt idx="3">
                  <c:v>WP4</c:v>
                </c:pt>
                <c:pt idx="4">
                  <c:v>WP5</c:v>
                </c:pt>
                <c:pt idx="5">
                  <c:v>WP6</c:v>
                </c:pt>
                <c:pt idx="6">
                  <c:v>WP7</c:v>
                </c:pt>
                <c:pt idx="7">
                  <c:v>WP8</c:v>
                </c:pt>
              </c:strCache>
            </c:strRef>
          </c:cat>
          <c:val>
            <c:numRef>
              <c:f>Sheet1!$O$7:$V$7</c:f>
              <c:numCache>
                <c:formatCode>General</c:formatCode>
                <c:ptCount val="8"/>
                <c:pt idx="0">
                  <c:v>56</c:v>
                </c:pt>
                <c:pt idx="1">
                  <c:v>73</c:v>
                </c:pt>
                <c:pt idx="2">
                  <c:v>44</c:v>
                </c:pt>
                <c:pt idx="3">
                  <c:v>35</c:v>
                </c:pt>
                <c:pt idx="4">
                  <c:v>14</c:v>
                </c:pt>
                <c:pt idx="5">
                  <c:v>119</c:v>
                </c:pt>
                <c:pt idx="6">
                  <c:v>25</c:v>
                </c:pt>
                <c:pt idx="7">
                  <c:v>23</c:v>
                </c:pt>
              </c:numCache>
            </c:numRef>
          </c:val>
          <c:extLst>
            <c:ext xmlns:c16="http://schemas.microsoft.com/office/drawing/2014/chart" uri="{C3380CC4-5D6E-409C-BE32-E72D297353CC}">
              <c16:uniqueId val="{00000001-71EC-420A-8685-EEF8819E34D0}"/>
            </c:ext>
          </c:extLst>
        </c:ser>
        <c:dLbls>
          <c:showLegendKey val="0"/>
          <c:showVal val="0"/>
          <c:showCatName val="0"/>
          <c:showSerName val="0"/>
          <c:showPercent val="0"/>
          <c:showBubbleSize val="0"/>
        </c:dLbls>
        <c:gapWidth val="219"/>
        <c:overlap val="-27"/>
        <c:axId val="629757023"/>
        <c:axId val="679458239"/>
      </c:barChart>
      <c:catAx>
        <c:axId val="62975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79458239"/>
        <c:crosses val="autoZero"/>
        <c:auto val="1"/>
        <c:lblAlgn val="ctr"/>
        <c:lblOffset val="100"/>
        <c:noMultiLvlLbl val="0"/>
      </c:catAx>
      <c:valAx>
        <c:axId val="67945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2975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A4446-81EF-40B1-B3E5-CD843E60EC0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i-FI"/>
        </a:p>
      </dgm:t>
    </dgm:pt>
    <dgm:pt modelId="{65DA0B0D-0A98-4178-9B85-C776A891213F}">
      <dgm:prSet phldrT="[Teksti]" phldr="0"/>
      <dgm:spPr/>
      <dgm:t>
        <a:bodyPr/>
        <a:lstStyle/>
        <a:p>
          <a:r>
            <a:rPr lang="fi-FI" dirty="0" err="1"/>
            <a:t>Fingerprinting</a:t>
          </a:r>
          <a:endParaRPr lang="fi-FI" dirty="0"/>
        </a:p>
      </dgm:t>
    </dgm:pt>
    <dgm:pt modelId="{3B1319D1-1C79-4B9F-B612-72F7BFE1D282}" type="parTrans" cxnId="{2F5ADAAD-B66B-4926-8644-B346EEF75147}">
      <dgm:prSet/>
      <dgm:spPr/>
      <dgm:t>
        <a:bodyPr/>
        <a:lstStyle/>
        <a:p>
          <a:endParaRPr lang="fi-FI"/>
        </a:p>
      </dgm:t>
    </dgm:pt>
    <dgm:pt modelId="{8FBAA672-4615-4268-B0FA-EAF4BC51EC72}" type="sibTrans" cxnId="{2F5ADAAD-B66B-4926-8644-B346EEF75147}">
      <dgm:prSet/>
      <dgm:spPr/>
      <dgm:t>
        <a:bodyPr/>
        <a:lstStyle/>
        <a:p>
          <a:endParaRPr lang="fi-FI"/>
        </a:p>
      </dgm:t>
    </dgm:pt>
    <dgm:pt modelId="{233510C2-CC4C-4E2B-8EDB-0DAE7FA98F03}">
      <dgm:prSet phldrT="[Teksti]" phldr="0"/>
      <dgm:spPr/>
      <dgm:t>
        <a:bodyPr/>
        <a:lstStyle/>
        <a:p>
          <a:r>
            <a:rPr lang="fi-FI" dirty="0"/>
            <a:t>Audio and </a:t>
          </a:r>
          <a:r>
            <a:rPr lang="fi-FI" dirty="0" err="1"/>
            <a:t>track</a:t>
          </a:r>
          <a:r>
            <a:rPr lang="fi-FI" dirty="0"/>
            <a:t> </a:t>
          </a:r>
          <a:r>
            <a:rPr lang="fi-FI" dirty="0" err="1"/>
            <a:t>detection</a:t>
          </a:r>
          <a:endParaRPr lang="fi-FI" dirty="0"/>
        </a:p>
      </dgm:t>
    </dgm:pt>
    <dgm:pt modelId="{4FB84B03-3838-49AC-A7F4-CAA4B915E7B7}" type="parTrans" cxnId="{94AE733C-B0CB-4DFF-B6CA-747872DFF52E}">
      <dgm:prSet/>
      <dgm:spPr/>
      <dgm:t>
        <a:bodyPr/>
        <a:lstStyle/>
        <a:p>
          <a:endParaRPr lang="fi-FI"/>
        </a:p>
      </dgm:t>
    </dgm:pt>
    <dgm:pt modelId="{1CD4EC23-DCF4-468A-82A3-3D554EB58279}" type="sibTrans" cxnId="{94AE733C-B0CB-4DFF-B6CA-747872DFF52E}">
      <dgm:prSet/>
      <dgm:spPr/>
      <dgm:t>
        <a:bodyPr/>
        <a:lstStyle/>
        <a:p>
          <a:endParaRPr lang="fi-FI"/>
        </a:p>
      </dgm:t>
    </dgm:pt>
    <dgm:pt modelId="{F8657FFC-32F7-406F-B46C-6C29D564ECB2}">
      <dgm:prSet phldrT="[Teksti]" phldr="1"/>
      <dgm:spPr/>
      <dgm:t>
        <a:bodyPr/>
        <a:lstStyle/>
        <a:p>
          <a:endParaRPr lang="fi-FI" dirty="0"/>
        </a:p>
      </dgm:t>
    </dgm:pt>
    <dgm:pt modelId="{561F847A-CF6D-4E61-BD3E-90E0CDB4E375}" type="parTrans" cxnId="{26CFEC9E-B678-4366-A2DF-21B3A739D57E}">
      <dgm:prSet/>
      <dgm:spPr/>
      <dgm:t>
        <a:bodyPr/>
        <a:lstStyle/>
        <a:p>
          <a:endParaRPr lang="fi-FI"/>
        </a:p>
      </dgm:t>
    </dgm:pt>
    <dgm:pt modelId="{B1509D72-5831-4842-A77B-A3047235AA81}" type="sibTrans" cxnId="{26CFEC9E-B678-4366-A2DF-21B3A739D57E}">
      <dgm:prSet/>
      <dgm:spPr/>
      <dgm:t>
        <a:bodyPr/>
        <a:lstStyle/>
        <a:p>
          <a:endParaRPr lang="fi-FI"/>
        </a:p>
      </dgm:t>
    </dgm:pt>
    <dgm:pt modelId="{9E52A468-E642-4CDA-895F-38358722A6BD}">
      <dgm:prSet phldrT="[Teksti]" phldr="0"/>
      <dgm:spPr/>
      <dgm:t>
        <a:bodyPr/>
        <a:lstStyle/>
        <a:p>
          <a:r>
            <a:rPr lang="fi-FI" dirty="0" err="1"/>
            <a:t>Repertoire</a:t>
          </a:r>
          <a:r>
            <a:rPr lang="fi-FI" dirty="0"/>
            <a:t> </a:t>
          </a:r>
          <a:r>
            <a:rPr lang="fi-FI" dirty="0" err="1"/>
            <a:t>Matching</a:t>
          </a:r>
          <a:endParaRPr lang="fi-FI" dirty="0"/>
        </a:p>
      </dgm:t>
    </dgm:pt>
    <dgm:pt modelId="{83567548-6666-43DB-BB82-BDC7ACF7E1EB}" type="parTrans" cxnId="{D7D214BB-B1C0-487F-B17F-21D79395420B}">
      <dgm:prSet/>
      <dgm:spPr/>
      <dgm:t>
        <a:bodyPr/>
        <a:lstStyle/>
        <a:p>
          <a:endParaRPr lang="fi-FI"/>
        </a:p>
      </dgm:t>
    </dgm:pt>
    <dgm:pt modelId="{8614D554-22D1-4075-AC00-56CD11478F8E}" type="sibTrans" cxnId="{D7D214BB-B1C0-487F-B17F-21D79395420B}">
      <dgm:prSet/>
      <dgm:spPr/>
      <dgm:t>
        <a:bodyPr/>
        <a:lstStyle/>
        <a:p>
          <a:endParaRPr lang="fi-FI"/>
        </a:p>
      </dgm:t>
    </dgm:pt>
    <dgm:pt modelId="{3676E7E6-BE7F-48E2-AAF9-D6C7C2DA5141}">
      <dgm:prSet phldrT="[Teksti]" phldr="0"/>
      <dgm:spPr/>
      <dgm:t>
        <a:bodyPr/>
        <a:lstStyle/>
        <a:p>
          <a:r>
            <a:rPr lang="fi-FI" dirty="0"/>
            <a:t>VRDB</a:t>
          </a:r>
        </a:p>
      </dgm:t>
    </dgm:pt>
    <dgm:pt modelId="{4ABD3E23-C02B-40D5-B9D2-87E700AF37BB}" type="parTrans" cxnId="{1842A949-32C1-457F-BCF8-8E39178684EF}">
      <dgm:prSet/>
      <dgm:spPr/>
      <dgm:t>
        <a:bodyPr/>
        <a:lstStyle/>
        <a:p>
          <a:endParaRPr lang="fi-FI"/>
        </a:p>
      </dgm:t>
    </dgm:pt>
    <dgm:pt modelId="{AA4B62E9-835D-460B-964F-AFB2DE9BD0E9}" type="sibTrans" cxnId="{1842A949-32C1-457F-BCF8-8E39178684EF}">
      <dgm:prSet/>
      <dgm:spPr/>
      <dgm:t>
        <a:bodyPr/>
        <a:lstStyle/>
        <a:p>
          <a:endParaRPr lang="fi-FI"/>
        </a:p>
      </dgm:t>
    </dgm:pt>
    <dgm:pt modelId="{67133061-5003-4C5C-B7DB-379208360091}">
      <dgm:prSet phldrT="[Teksti]" phldr="1"/>
      <dgm:spPr/>
      <dgm:t>
        <a:bodyPr/>
        <a:lstStyle/>
        <a:p>
          <a:endParaRPr lang="fi-FI"/>
        </a:p>
      </dgm:t>
    </dgm:pt>
    <dgm:pt modelId="{4F42F2F9-B017-431B-87FE-AB6E75478174}" type="parTrans" cxnId="{6A1932D2-0DBC-4AB3-BDC8-B2AE00699129}">
      <dgm:prSet/>
      <dgm:spPr/>
      <dgm:t>
        <a:bodyPr/>
        <a:lstStyle/>
        <a:p>
          <a:endParaRPr lang="fi-FI"/>
        </a:p>
      </dgm:t>
    </dgm:pt>
    <dgm:pt modelId="{D2E226E8-E5FE-4716-9433-47B6A0821B52}" type="sibTrans" cxnId="{6A1932D2-0DBC-4AB3-BDC8-B2AE00699129}">
      <dgm:prSet/>
      <dgm:spPr/>
      <dgm:t>
        <a:bodyPr/>
        <a:lstStyle/>
        <a:p>
          <a:endParaRPr lang="fi-FI"/>
        </a:p>
      </dgm:t>
    </dgm:pt>
    <dgm:pt modelId="{73166373-E081-41F1-BD44-2EA9723E3D2A}">
      <dgm:prSet phldrT="[Teksti]" phldr="0"/>
      <dgm:spPr/>
      <dgm:t>
        <a:bodyPr/>
        <a:lstStyle/>
        <a:p>
          <a:r>
            <a:rPr lang="fi-FI" dirty="0"/>
            <a:t>Identity </a:t>
          </a:r>
          <a:r>
            <a:rPr lang="fi-FI" dirty="0" err="1"/>
            <a:t>Matching</a:t>
          </a:r>
          <a:r>
            <a:rPr lang="fi-FI" dirty="0"/>
            <a:t> </a:t>
          </a:r>
        </a:p>
      </dgm:t>
    </dgm:pt>
    <dgm:pt modelId="{323C3A3B-7C48-4BE0-8DB9-195F5F83FE40}" type="parTrans" cxnId="{A33DE3FD-A41A-44C0-B551-40E2F6F3D8EF}">
      <dgm:prSet/>
      <dgm:spPr/>
      <dgm:t>
        <a:bodyPr/>
        <a:lstStyle/>
        <a:p>
          <a:endParaRPr lang="fi-FI"/>
        </a:p>
      </dgm:t>
    </dgm:pt>
    <dgm:pt modelId="{3941EC15-36F2-467C-93CB-72977217275D}" type="sibTrans" cxnId="{A33DE3FD-A41A-44C0-B551-40E2F6F3D8EF}">
      <dgm:prSet/>
      <dgm:spPr/>
      <dgm:t>
        <a:bodyPr/>
        <a:lstStyle/>
        <a:p>
          <a:endParaRPr lang="fi-FI"/>
        </a:p>
      </dgm:t>
    </dgm:pt>
    <dgm:pt modelId="{6334B471-B367-42B3-BD08-A817EF147357}">
      <dgm:prSet phldrT="[Teksti]" phldr="0"/>
      <dgm:spPr/>
      <dgm:t>
        <a:bodyPr/>
        <a:lstStyle/>
        <a:p>
          <a:r>
            <a:rPr lang="fi-FI" dirty="0"/>
            <a:t>IPD</a:t>
          </a:r>
        </a:p>
      </dgm:t>
    </dgm:pt>
    <dgm:pt modelId="{8013469C-3D0A-4D93-8A18-6432C56801B9}" type="parTrans" cxnId="{1EEE65F1-D2DD-4524-8EF2-258E6C62CD8E}">
      <dgm:prSet/>
      <dgm:spPr/>
      <dgm:t>
        <a:bodyPr/>
        <a:lstStyle/>
        <a:p>
          <a:endParaRPr lang="fi-FI"/>
        </a:p>
      </dgm:t>
    </dgm:pt>
    <dgm:pt modelId="{4FC745D6-2B01-413A-A2C6-2E86E302ECA5}" type="sibTrans" cxnId="{1EEE65F1-D2DD-4524-8EF2-258E6C62CD8E}">
      <dgm:prSet/>
      <dgm:spPr/>
      <dgm:t>
        <a:bodyPr/>
        <a:lstStyle/>
        <a:p>
          <a:endParaRPr lang="fi-FI"/>
        </a:p>
      </dgm:t>
    </dgm:pt>
    <dgm:pt modelId="{51A82401-4511-472A-A157-3DD175C0A2C5}">
      <dgm:prSet phldrT="[Teksti]" phldr="1"/>
      <dgm:spPr/>
      <dgm:t>
        <a:bodyPr/>
        <a:lstStyle/>
        <a:p>
          <a:endParaRPr lang="fi-FI" dirty="0"/>
        </a:p>
      </dgm:t>
    </dgm:pt>
    <dgm:pt modelId="{7EB3572D-7A3E-4F3F-BDC6-DB19B8453AC4}" type="parTrans" cxnId="{D3AF6856-182C-4DF6-ABCB-C2A6F11D898D}">
      <dgm:prSet/>
      <dgm:spPr/>
      <dgm:t>
        <a:bodyPr/>
        <a:lstStyle/>
        <a:p>
          <a:endParaRPr lang="fi-FI"/>
        </a:p>
      </dgm:t>
    </dgm:pt>
    <dgm:pt modelId="{E3F3A2E2-3CDA-4D88-9BDA-9DEBDB9C1D98}" type="sibTrans" cxnId="{D3AF6856-182C-4DF6-ABCB-C2A6F11D898D}">
      <dgm:prSet/>
      <dgm:spPr/>
      <dgm:t>
        <a:bodyPr/>
        <a:lstStyle/>
        <a:p>
          <a:endParaRPr lang="fi-FI"/>
        </a:p>
      </dgm:t>
    </dgm:pt>
    <dgm:pt modelId="{26197896-1247-4B7B-936F-5C865C0F506C}">
      <dgm:prSet/>
      <dgm:spPr/>
      <dgm:t>
        <a:bodyPr/>
        <a:lstStyle/>
        <a:p>
          <a:r>
            <a:rPr lang="fi-FI" dirty="0"/>
            <a:t>CMO </a:t>
          </a:r>
          <a:r>
            <a:rPr lang="fi-FI" dirty="0" err="1"/>
            <a:t>Allocation</a:t>
          </a:r>
          <a:endParaRPr lang="fi-FI" dirty="0"/>
        </a:p>
      </dgm:t>
    </dgm:pt>
    <dgm:pt modelId="{EA64FECB-73A1-4C9F-9950-76349AA233FB}" type="parTrans" cxnId="{C8503ABA-4C1B-432F-9DCC-874D53711CAC}">
      <dgm:prSet/>
      <dgm:spPr/>
      <dgm:t>
        <a:bodyPr/>
        <a:lstStyle/>
        <a:p>
          <a:endParaRPr lang="fi-FI"/>
        </a:p>
      </dgm:t>
    </dgm:pt>
    <dgm:pt modelId="{FFD9529A-295C-46BB-BBEB-CF4F811B77E2}" type="sibTrans" cxnId="{C8503ABA-4C1B-432F-9DCC-874D53711CAC}">
      <dgm:prSet/>
      <dgm:spPr/>
      <dgm:t>
        <a:bodyPr/>
        <a:lstStyle/>
        <a:p>
          <a:endParaRPr lang="fi-FI"/>
        </a:p>
      </dgm:t>
    </dgm:pt>
    <dgm:pt modelId="{6E124129-D3A4-4BCC-9DA7-C02C9F96754A}">
      <dgm:prSet/>
      <dgm:spPr/>
      <dgm:t>
        <a:bodyPr/>
        <a:lstStyle/>
        <a:p>
          <a:r>
            <a:rPr lang="fi-FI" dirty="0"/>
            <a:t>ETL + </a:t>
          </a:r>
          <a:r>
            <a:rPr lang="fi-FI" dirty="0" err="1"/>
            <a:t>Policy</a:t>
          </a:r>
          <a:endParaRPr lang="fi-FI" dirty="0"/>
        </a:p>
      </dgm:t>
    </dgm:pt>
    <dgm:pt modelId="{FD8A5BCE-6AAD-46EB-ACF0-294E00AEA4C5}" type="parTrans" cxnId="{B04AA414-EAE0-43C7-9493-29835876A15F}">
      <dgm:prSet/>
      <dgm:spPr/>
      <dgm:t>
        <a:bodyPr/>
        <a:lstStyle/>
        <a:p>
          <a:endParaRPr lang="fi-FI"/>
        </a:p>
      </dgm:t>
    </dgm:pt>
    <dgm:pt modelId="{E982CDCB-A1BD-45CE-98AA-EF9467A5DC82}" type="sibTrans" cxnId="{B04AA414-EAE0-43C7-9493-29835876A15F}">
      <dgm:prSet/>
      <dgm:spPr/>
      <dgm:t>
        <a:bodyPr/>
        <a:lstStyle/>
        <a:p>
          <a:endParaRPr lang="fi-FI"/>
        </a:p>
      </dgm:t>
    </dgm:pt>
    <dgm:pt modelId="{554E45AE-A711-4CB1-A4AA-93CD9FCC1F56}" type="pres">
      <dgm:prSet presAssocID="{89BA4446-81EF-40B1-B3E5-CD843E60EC0C}" presName="theList" presStyleCnt="0">
        <dgm:presLayoutVars>
          <dgm:dir/>
          <dgm:animLvl val="lvl"/>
          <dgm:resizeHandles val="exact"/>
        </dgm:presLayoutVars>
      </dgm:prSet>
      <dgm:spPr/>
    </dgm:pt>
    <dgm:pt modelId="{CC1A345D-6978-42FC-8815-7A8899BA4553}" type="pres">
      <dgm:prSet presAssocID="{65DA0B0D-0A98-4178-9B85-C776A891213F}" presName="compNode" presStyleCnt="0"/>
      <dgm:spPr/>
    </dgm:pt>
    <dgm:pt modelId="{6C1FE026-5547-4A90-BEA3-39F7E01F4E8B}" type="pres">
      <dgm:prSet presAssocID="{65DA0B0D-0A98-4178-9B85-C776A891213F}" presName="noGeometry" presStyleCnt="0"/>
      <dgm:spPr/>
    </dgm:pt>
    <dgm:pt modelId="{F41FF53A-DDDD-4A2C-9221-443E03A9C9F3}" type="pres">
      <dgm:prSet presAssocID="{65DA0B0D-0A98-4178-9B85-C776A891213F}" presName="childTextVisible" presStyleLbl="bgAccFollowNode1" presStyleIdx="0" presStyleCnt="4">
        <dgm:presLayoutVars>
          <dgm:bulletEnabled val="1"/>
        </dgm:presLayoutVars>
      </dgm:prSet>
      <dgm:spPr/>
    </dgm:pt>
    <dgm:pt modelId="{7F8F4E6A-8F7D-4C0B-A741-5D1CA994055D}" type="pres">
      <dgm:prSet presAssocID="{65DA0B0D-0A98-4178-9B85-C776A891213F}" presName="childTextHidden" presStyleLbl="bgAccFollowNode1" presStyleIdx="0" presStyleCnt="4"/>
      <dgm:spPr/>
    </dgm:pt>
    <dgm:pt modelId="{7EB88A7E-DD69-4743-83BE-EA8BFE870FC9}" type="pres">
      <dgm:prSet presAssocID="{65DA0B0D-0A98-4178-9B85-C776A891213F}" presName="parentText" presStyleLbl="node1" presStyleIdx="0" presStyleCnt="4">
        <dgm:presLayoutVars>
          <dgm:chMax val="1"/>
          <dgm:bulletEnabled val="1"/>
        </dgm:presLayoutVars>
      </dgm:prSet>
      <dgm:spPr/>
    </dgm:pt>
    <dgm:pt modelId="{DFA221BD-531B-4607-AF65-429BC4111B70}" type="pres">
      <dgm:prSet presAssocID="{65DA0B0D-0A98-4178-9B85-C776A891213F}" presName="aSpace" presStyleCnt="0"/>
      <dgm:spPr/>
    </dgm:pt>
    <dgm:pt modelId="{991094F6-A409-47AA-B412-339695B24D8E}" type="pres">
      <dgm:prSet presAssocID="{9E52A468-E642-4CDA-895F-38358722A6BD}" presName="compNode" presStyleCnt="0"/>
      <dgm:spPr/>
    </dgm:pt>
    <dgm:pt modelId="{51796D31-F9C7-44C2-98EF-2E07040CFE40}" type="pres">
      <dgm:prSet presAssocID="{9E52A468-E642-4CDA-895F-38358722A6BD}" presName="noGeometry" presStyleCnt="0"/>
      <dgm:spPr/>
    </dgm:pt>
    <dgm:pt modelId="{0AE55BC0-A659-4EC3-9536-D210BB248542}" type="pres">
      <dgm:prSet presAssocID="{9E52A468-E642-4CDA-895F-38358722A6BD}" presName="childTextVisible" presStyleLbl="bgAccFollowNode1" presStyleIdx="1" presStyleCnt="4">
        <dgm:presLayoutVars>
          <dgm:bulletEnabled val="1"/>
        </dgm:presLayoutVars>
      </dgm:prSet>
      <dgm:spPr/>
    </dgm:pt>
    <dgm:pt modelId="{301D7082-E51E-4523-A6C9-C1558F3430F5}" type="pres">
      <dgm:prSet presAssocID="{9E52A468-E642-4CDA-895F-38358722A6BD}" presName="childTextHidden" presStyleLbl="bgAccFollowNode1" presStyleIdx="1" presStyleCnt="4"/>
      <dgm:spPr/>
    </dgm:pt>
    <dgm:pt modelId="{40216268-9A31-4DD4-AAB4-AB86B6FAD672}" type="pres">
      <dgm:prSet presAssocID="{9E52A468-E642-4CDA-895F-38358722A6BD}" presName="parentText" presStyleLbl="node1" presStyleIdx="1" presStyleCnt="4">
        <dgm:presLayoutVars>
          <dgm:chMax val="1"/>
          <dgm:bulletEnabled val="1"/>
        </dgm:presLayoutVars>
      </dgm:prSet>
      <dgm:spPr/>
    </dgm:pt>
    <dgm:pt modelId="{5800C3EF-39D2-47DE-986F-5ACF9283556C}" type="pres">
      <dgm:prSet presAssocID="{9E52A468-E642-4CDA-895F-38358722A6BD}" presName="aSpace" presStyleCnt="0"/>
      <dgm:spPr/>
    </dgm:pt>
    <dgm:pt modelId="{F4F84B9A-C3D7-4C76-A347-9DD1F8C1974A}" type="pres">
      <dgm:prSet presAssocID="{73166373-E081-41F1-BD44-2EA9723E3D2A}" presName="compNode" presStyleCnt="0"/>
      <dgm:spPr/>
    </dgm:pt>
    <dgm:pt modelId="{7EAE38B8-072D-4EE8-A531-0C1A04CC2E38}" type="pres">
      <dgm:prSet presAssocID="{73166373-E081-41F1-BD44-2EA9723E3D2A}" presName="noGeometry" presStyleCnt="0"/>
      <dgm:spPr/>
    </dgm:pt>
    <dgm:pt modelId="{7E1E9FBD-416B-4697-B037-0E5CEAFFEADC}" type="pres">
      <dgm:prSet presAssocID="{73166373-E081-41F1-BD44-2EA9723E3D2A}" presName="childTextVisible" presStyleLbl="bgAccFollowNode1" presStyleIdx="2" presStyleCnt="4">
        <dgm:presLayoutVars>
          <dgm:bulletEnabled val="1"/>
        </dgm:presLayoutVars>
      </dgm:prSet>
      <dgm:spPr/>
    </dgm:pt>
    <dgm:pt modelId="{21A9A2CD-F04D-497A-9889-6A7CE6DA054A}" type="pres">
      <dgm:prSet presAssocID="{73166373-E081-41F1-BD44-2EA9723E3D2A}" presName="childTextHidden" presStyleLbl="bgAccFollowNode1" presStyleIdx="2" presStyleCnt="4"/>
      <dgm:spPr/>
    </dgm:pt>
    <dgm:pt modelId="{3E272431-950E-4BA3-8129-B716342BC4A4}" type="pres">
      <dgm:prSet presAssocID="{73166373-E081-41F1-BD44-2EA9723E3D2A}" presName="parentText" presStyleLbl="node1" presStyleIdx="2" presStyleCnt="4">
        <dgm:presLayoutVars>
          <dgm:chMax val="1"/>
          <dgm:bulletEnabled val="1"/>
        </dgm:presLayoutVars>
      </dgm:prSet>
      <dgm:spPr/>
    </dgm:pt>
    <dgm:pt modelId="{F93DA898-3CB5-4962-9919-ECE005D22BB3}" type="pres">
      <dgm:prSet presAssocID="{73166373-E081-41F1-BD44-2EA9723E3D2A}" presName="aSpace" presStyleCnt="0"/>
      <dgm:spPr/>
    </dgm:pt>
    <dgm:pt modelId="{7D3D04B1-697B-4DBA-9833-CA472D6959C5}" type="pres">
      <dgm:prSet presAssocID="{26197896-1247-4B7B-936F-5C865C0F506C}" presName="compNode" presStyleCnt="0"/>
      <dgm:spPr/>
    </dgm:pt>
    <dgm:pt modelId="{DEC732FF-DD57-4B1A-BDA4-9BE7774E1D06}" type="pres">
      <dgm:prSet presAssocID="{26197896-1247-4B7B-936F-5C865C0F506C}" presName="noGeometry" presStyleCnt="0"/>
      <dgm:spPr/>
    </dgm:pt>
    <dgm:pt modelId="{E3582763-107F-46FD-AA44-39DFAD5250B2}" type="pres">
      <dgm:prSet presAssocID="{26197896-1247-4B7B-936F-5C865C0F506C}" presName="childTextVisible" presStyleLbl="bgAccFollowNode1" presStyleIdx="3" presStyleCnt="4">
        <dgm:presLayoutVars>
          <dgm:bulletEnabled val="1"/>
        </dgm:presLayoutVars>
      </dgm:prSet>
      <dgm:spPr/>
    </dgm:pt>
    <dgm:pt modelId="{8976D595-DF2D-43B7-B954-2B2FBC28D2E1}" type="pres">
      <dgm:prSet presAssocID="{26197896-1247-4B7B-936F-5C865C0F506C}" presName="childTextHidden" presStyleLbl="bgAccFollowNode1" presStyleIdx="3" presStyleCnt="4"/>
      <dgm:spPr/>
    </dgm:pt>
    <dgm:pt modelId="{C78F5293-D643-431F-A498-33FF319083E7}" type="pres">
      <dgm:prSet presAssocID="{26197896-1247-4B7B-936F-5C865C0F506C}" presName="parentText" presStyleLbl="node1" presStyleIdx="3" presStyleCnt="4">
        <dgm:presLayoutVars>
          <dgm:chMax val="1"/>
          <dgm:bulletEnabled val="1"/>
        </dgm:presLayoutVars>
      </dgm:prSet>
      <dgm:spPr/>
    </dgm:pt>
  </dgm:ptLst>
  <dgm:cxnLst>
    <dgm:cxn modelId="{C5C68E02-9B80-49FC-9ABF-BC6DCCC6FD8E}" type="presOf" srcId="{51A82401-4511-472A-A157-3DD175C0A2C5}" destId="{21A9A2CD-F04D-497A-9889-6A7CE6DA054A}" srcOrd="1" destOrd="1" presId="urn:microsoft.com/office/officeart/2005/8/layout/hProcess6"/>
    <dgm:cxn modelId="{7A9F920A-4E96-413E-A132-AC0DA1A5F5C4}" type="presOf" srcId="{6334B471-B367-42B3-BD08-A817EF147357}" destId="{21A9A2CD-F04D-497A-9889-6A7CE6DA054A}" srcOrd="1" destOrd="0" presId="urn:microsoft.com/office/officeart/2005/8/layout/hProcess6"/>
    <dgm:cxn modelId="{2222390B-E44C-4990-9B0E-A32919F80DD1}" type="presOf" srcId="{67133061-5003-4C5C-B7DB-379208360091}" destId="{301D7082-E51E-4523-A6C9-C1558F3430F5}" srcOrd="1" destOrd="1" presId="urn:microsoft.com/office/officeart/2005/8/layout/hProcess6"/>
    <dgm:cxn modelId="{B04AA414-EAE0-43C7-9493-29835876A15F}" srcId="{26197896-1247-4B7B-936F-5C865C0F506C}" destId="{6E124129-D3A4-4BCC-9DA7-C02C9F96754A}" srcOrd="0" destOrd="0" parTransId="{FD8A5BCE-6AAD-46EB-ACF0-294E00AEA4C5}" sibTransId="{E982CDCB-A1BD-45CE-98AA-EF9467A5DC82}"/>
    <dgm:cxn modelId="{D7C16616-F6B2-4F14-93B9-AEED2863E10D}" type="presOf" srcId="{233510C2-CC4C-4E2B-8EDB-0DAE7FA98F03}" destId="{F41FF53A-DDDD-4A2C-9221-443E03A9C9F3}" srcOrd="0" destOrd="0" presId="urn:microsoft.com/office/officeart/2005/8/layout/hProcess6"/>
    <dgm:cxn modelId="{6EE32E2B-8221-4C56-9A1B-639EEA1B1B85}" type="presOf" srcId="{F8657FFC-32F7-406F-B46C-6C29D564ECB2}" destId="{F41FF53A-DDDD-4A2C-9221-443E03A9C9F3}" srcOrd="0" destOrd="1" presId="urn:microsoft.com/office/officeart/2005/8/layout/hProcess6"/>
    <dgm:cxn modelId="{B11F4A2F-BFA4-4BF5-8696-A7B8E0A5F6DB}" type="presOf" srcId="{67133061-5003-4C5C-B7DB-379208360091}" destId="{0AE55BC0-A659-4EC3-9536-D210BB248542}" srcOrd="0" destOrd="1" presId="urn:microsoft.com/office/officeart/2005/8/layout/hProcess6"/>
    <dgm:cxn modelId="{94AE733C-B0CB-4DFF-B6CA-747872DFF52E}" srcId="{65DA0B0D-0A98-4178-9B85-C776A891213F}" destId="{233510C2-CC4C-4E2B-8EDB-0DAE7FA98F03}" srcOrd="0" destOrd="0" parTransId="{4FB84B03-3838-49AC-A7F4-CAA4B915E7B7}" sibTransId="{1CD4EC23-DCF4-468A-82A3-3D554EB58279}"/>
    <dgm:cxn modelId="{194BB05D-F353-4851-82AA-0E5041349BE2}" type="presOf" srcId="{6E124129-D3A4-4BCC-9DA7-C02C9F96754A}" destId="{E3582763-107F-46FD-AA44-39DFAD5250B2}" srcOrd="0" destOrd="0" presId="urn:microsoft.com/office/officeart/2005/8/layout/hProcess6"/>
    <dgm:cxn modelId="{57E35C46-4FF0-4E19-94D3-75A2688FCB41}" type="presOf" srcId="{73166373-E081-41F1-BD44-2EA9723E3D2A}" destId="{3E272431-950E-4BA3-8129-B716342BC4A4}" srcOrd="0" destOrd="0" presId="urn:microsoft.com/office/officeart/2005/8/layout/hProcess6"/>
    <dgm:cxn modelId="{1842A949-32C1-457F-BCF8-8E39178684EF}" srcId="{9E52A468-E642-4CDA-895F-38358722A6BD}" destId="{3676E7E6-BE7F-48E2-AAF9-D6C7C2DA5141}" srcOrd="0" destOrd="0" parTransId="{4ABD3E23-C02B-40D5-B9D2-87E700AF37BB}" sibTransId="{AA4B62E9-835D-460B-964F-AFB2DE9BD0E9}"/>
    <dgm:cxn modelId="{4CDDBA6D-4499-46B3-9297-B0BE50E26CD1}" type="presOf" srcId="{6E124129-D3A4-4BCC-9DA7-C02C9F96754A}" destId="{8976D595-DF2D-43B7-B954-2B2FBC28D2E1}" srcOrd="1" destOrd="0" presId="urn:microsoft.com/office/officeart/2005/8/layout/hProcess6"/>
    <dgm:cxn modelId="{D3AF6856-182C-4DF6-ABCB-C2A6F11D898D}" srcId="{73166373-E081-41F1-BD44-2EA9723E3D2A}" destId="{51A82401-4511-472A-A157-3DD175C0A2C5}" srcOrd="1" destOrd="0" parTransId="{7EB3572D-7A3E-4F3F-BDC6-DB19B8453AC4}" sibTransId="{E3F3A2E2-3CDA-4D88-9BDA-9DEBDB9C1D98}"/>
    <dgm:cxn modelId="{B8763459-75B2-4730-84CB-BC3DA1EB9CE2}" type="presOf" srcId="{F8657FFC-32F7-406F-B46C-6C29D564ECB2}" destId="{7F8F4E6A-8F7D-4C0B-A741-5D1CA994055D}" srcOrd="1" destOrd="1" presId="urn:microsoft.com/office/officeart/2005/8/layout/hProcess6"/>
    <dgm:cxn modelId="{7CD1675A-D5DC-42DA-B21D-8EDE01156B7B}" type="presOf" srcId="{26197896-1247-4B7B-936F-5C865C0F506C}" destId="{C78F5293-D643-431F-A498-33FF319083E7}" srcOrd="0" destOrd="0" presId="urn:microsoft.com/office/officeart/2005/8/layout/hProcess6"/>
    <dgm:cxn modelId="{91A90F89-1B61-4040-8B0E-9A0F3C309FCA}" type="presOf" srcId="{9E52A468-E642-4CDA-895F-38358722A6BD}" destId="{40216268-9A31-4DD4-AAB4-AB86B6FAD672}" srcOrd="0" destOrd="0" presId="urn:microsoft.com/office/officeart/2005/8/layout/hProcess6"/>
    <dgm:cxn modelId="{26CFEC9E-B678-4366-A2DF-21B3A739D57E}" srcId="{65DA0B0D-0A98-4178-9B85-C776A891213F}" destId="{F8657FFC-32F7-406F-B46C-6C29D564ECB2}" srcOrd="1" destOrd="0" parTransId="{561F847A-CF6D-4E61-BD3E-90E0CDB4E375}" sibTransId="{B1509D72-5831-4842-A77B-A3047235AA81}"/>
    <dgm:cxn modelId="{2F5ADAAD-B66B-4926-8644-B346EEF75147}" srcId="{89BA4446-81EF-40B1-B3E5-CD843E60EC0C}" destId="{65DA0B0D-0A98-4178-9B85-C776A891213F}" srcOrd="0" destOrd="0" parTransId="{3B1319D1-1C79-4B9F-B612-72F7BFE1D282}" sibTransId="{8FBAA672-4615-4268-B0FA-EAF4BC51EC72}"/>
    <dgm:cxn modelId="{00CA2FAE-389B-4B2F-95CC-18E18CA9EB3E}" type="presOf" srcId="{51A82401-4511-472A-A157-3DD175C0A2C5}" destId="{7E1E9FBD-416B-4697-B037-0E5CEAFFEADC}" srcOrd="0" destOrd="1" presId="urn:microsoft.com/office/officeart/2005/8/layout/hProcess6"/>
    <dgm:cxn modelId="{999B1FB3-4F8F-4318-9272-41D6F55C4AF2}" type="presOf" srcId="{3676E7E6-BE7F-48E2-AAF9-D6C7C2DA5141}" destId="{0AE55BC0-A659-4EC3-9536-D210BB248542}" srcOrd="0" destOrd="0" presId="urn:microsoft.com/office/officeart/2005/8/layout/hProcess6"/>
    <dgm:cxn modelId="{C8503ABA-4C1B-432F-9DCC-874D53711CAC}" srcId="{89BA4446-81EF-40B1-B3E5-CD843E60EC0C}" destId="{26197896-1247-4B7B-936F-5C865C0F506C}" srcOrd="3" destOrd="0" parTransId="{EA64FECB-73A1-4C9F-9950-76349AA233FB}" sibTransId="{FFD9529A-295C-46BB-BBEB-CF4F811B77E2}"/>
    <dgm:cxn modelId="{D7D214BB-B1C0-487F-B17F-21D79395420B}" srcId="{89BA4446-81EF-40B1-B3E5-CD843E60EC0C}" destId="{9E52A468-E642-4CDA-895F-38358722A6BD}" srcOrd="1" destOrd="0" parTransId="{83567548-6666-43DB-BB82-BDC7ACF7E1EB}" sibTransId="{8614D554-22D1-4075-AC00-56CD11478F8E}"/>
    <dgm:cxn modelId="{AD2E43CD-DCC3-4380-96A8-B66AD9BB9369}" type="presOf" srcId="{233510C2-CC4C-4E2B-8EDB-0DAE7FA98F03}" destId="{7F8F4E6A-8F7D-4C0B-A741-5D1CA994055D}" srcOrd="1" destOrd="0" presId="urn:microsoft.com/office/officeart/2005/8/layout/hProcess6"/>
    <dgm:cxn modelId="{6A1932D2-0DBC-4AB3-BDC8-B2AE00699129}" srcId="{9E52A468-E642-4CDA-895F-38358722A6BD}" destId="{67133061-5003-4C5C-B7DB-379208360091}" srcOrd="1" destOrd="0" parTransId="{4F42F2F9-B017-431B-87FE-AB6E75478174}" sibTransId="{D2E226E8-E5FE-4716-9433-47B6A0821B52}"/>
    <dgm:cxn modelId="{D08617E8-0BD6-4B5A-976A-1A2F4143B197}" type="presOf" srcId="{3676E7E6-BE7F-48E2-AAF9-D6C7C2DA5141}" destId="{301D7082-E51E-4523-A6C9-C1558F3430F5}" srcOrd="1" destOrd="0" presId="urn:microsoft.com/office/officeart/2005/8/layout/hProcess6"/>
    <dgm:cxn modelId="{0545EEE9-5500-4614-B432-734D04DB6C99}" type="presOf" srcId="{65DA0B0D-0A98-4178-9B85-C776A891213F}" destId="{7EB88A7E-DD69-4743-83BE-EA8BFE870FC9}" srcOrd="0" destOrd="0" presId="urn:microsoft.com/office/officeart/2005/8/layout/hProcess6"/>
    <dgm:cxn modelId="{C86C49EC-123F-4964-8451-DFA81DF47092}" type="presOf" srcId="{6334B471-B367-42B3-BD08-A817EF147357}" destId="{7E1E9FBD-416B-4697-B037-0E5CEAFFEADC}" srcOrd="0" destOrd="0" presId="urn:microsoft.com/office/officeart/2005/8/layout/hProcess6"/>
    <dgm:cxn modelId="{1EEE65F1-D2DD-4524-8EF2-258E6C62CD8E}" srcId="{73166373-E081-41F1-BD44-2EA9723E3D2A}" destId="{6334B471-B367-42B3-BD08-A817EF147357}" srcOrd="0" destOrd="0" parTransId="{8013469C-3D0A-4D93-8A18-6432C56801B9}" sibTransId="{4FC745D6-2B01-413A-A2C6-2E86E302ECA5}"/>
    <dgm:cxn modelId="{472CEEF7-4C78-4051-A445-188D1BDD8517}" type="presOf" srcId="{89BA4446-81EF-40B1-B3E5-CD843E60EC0C}" destId="{554E45AE-A711-4CB1-A4AA-93CD9FCC1F56}" srcOrd="0" destOrd="0" presId="urn:microsoft.com/office/officeart/2005/8/layout/hProcess6"/>
    <dgm:cxn modelId="{A33DE3FD-A41A-44C0-B551-40E2F6F3D8EF}" srcId="{89BA4446-81EF-40B1-B3E5-CD843E60EC0C}" destId="{73166373-E081-41F1-BD44-2EA9723E3D2A}" srcOrd="2" destOrd="0" parTransId="{323C3A3B-7C48-4BE0-8DB9-195F5F83FE40}" sibTransId="{3941EC15-36F2-467C-93CB-72977217275D}"/>
    <dgm:cxn modelId="{77BD0AC6-8D00-4844-B2E9-FB7E3CC62B20}" type="presParOf" srcId="{554E45AE-A711-4CB1-A4AA-93CD9FCC1F56}" destId="{CC1A345D-6978-42FC-8815-7A8899BA4553}" srcOrd="0" destOrd="0" presId="urn:microsoft.com/office/officeart/2005/8/layout/hProcess6"/>
    <dgm:cxn modelId="{2D53E91F-4E66-4602-B6A6-13FB2DEDEB4D}" type="presParOf" srcId="{CC1A345D-6978-42FC-8815-7A8899BA4553}" destId="{6C1FE026-5547-4A90-BEA3-39F7E01F4E8B}" srcOrd="0" destOrd="0" presId="urn:microsoft.com/office/officeart/2005/8/layout/hProcess6"/>
    <dgm:cxn modelId="{CB259314-4ADC-45A2-8AE8-830BA8D3907F}" type="presParOf" srcId="{CC1A345D-6978-42FC-8815-7A8899BA4553}" destId="{F41FF53A-DDDD-4A2C-9221-443E03A9C9F3}" srcOrd="1" destOrd="0" presId="urn:microsoft.com/office/officeart/2005/8/layout/hProcess6"/>
    <dgm:cxn modelId="{47EBD1FF-49A1-49CB-AD96-AA410D04C5A5}" type="presParOf" srcId="{CC1A345D-6978-42FC-8815-7A8899BA4553}" destId="{7F8F4E6A-8F7D-4C0B-A741-5D1CA994055D}" srcOrd="2" destOrd="0" presId="urn:microsoft.com/office/officeart/2005/8/layout/hProcess6"/>
    <dgm:cxn modelId="{663AE062-2DC2-4924-A4E1-D1AA225B99EF}" type="presParOf" srcId="{CC1A345D-6978-42FC-8815-7A8899BA4553}" destId="{7EB88A7E-DD69-4743-83BE-EA8BFE870FC9}" srcOrd="3" destOrd="0" presId="urn:microsoft.com/office/officeart/2005/8/layout/hProcess6"/>
    <dgm:cxn modelId="{16B09A15-059D-4743-B24F-97A7EB0B4CF6}" type="presParOf" srcId="{554E45AE-A711-4CB1-A4AA-93CD9FCC1F56}" destId="{DFA221BD-531B-4607-AF65-429BC4111B70}" srcOrd="1" destOrd="0" presId="urn:microsoft.com/office/officeart/2005/8/layout/hProcess6"/>
    <dgm:cxn modelId="{C1218BA2-45FE-41EA-880E-91376D4E3117}" type="presParOf" srcId="{554E45AE-A711-4CB1-A4AA-93CD9FCC1F56}" destId="{991094F6-A409-47AA-B412-339695B24D8E}" srcOrd="2" destOrd="0" presId="urn:microsoft.com/office/officeart/2005/8/layout/hProcess6"/>
    <dgm:cxn modelId="{BCF08980-9CDE-40EA-8453-677A344DA0F7}" type="presParOf" srcId="{991094F6-A409-47AA-B412-339695B24D8E}" destId="{51796D31-F9C7-44C2-98EF-2E07040CFE40}" srcOrd="0" destOrd="0" presId="urn:microsoft.com/office/officeart/2005/8/layout/hProcess6"/>
    <dgm:cxn modelId="{A0F16C4C-40ED-43E0-A6CB-B1987A3EB38B}" type="presParOf" srcId="{991094F6-A409-47AA-B412-339695B24D8E}" destId="{0AE55BC0-A659-4EC3-9536-D210BB248542}" srcOrd="1" destOrd="0" presId="urn:microsoft.com/office/officeart/2005/8/layout/hProcess6"/>
    <dgm:cxn modelId="{F64CBC26-1A9D-41E8-A287-D722FCB32863}" type="presParOf" srcId="{991094F6-A409-47AA-B412-339695B24D8E}" destId="{301D7082-E51E-4523-A6C9-C1558F3430F5}" srcOrd="2" destOrd="0" presId="urn:microsoft.com/office/officeart/2005/8/layout/hProcess6"/>
    <dgm:cxn modelId="{D7825BBE-5278-475A-8F45-5E685FE130DF}" type="presParOf" srcId="{991094F6-A409-47AA-B412-339695B24D8E}" destId="{40216268-9A31-4DD4-AAB4-AB86B6FAD672}" srcOrd="3" destOrd="0" presId="urn:microsoft.com/office/officeart/2005/8/layout/hProcess6"/>
    <dgm:cxn modelId="{F75D6FAE-4392-47DC-8470-BEB041488A7E}" type="presParOf" srcId="{554E45AE-A711-4CB1-A4AA-93CD9FCC1F56}" destId="{5800C3EF-39D2-47DE-986F-5ACF9283556C}" srcOrd="3" destOrd="0" presId="urn:microsoft.com/office/officeart/2005/8/layout/hProcess6"/>
    <dgm:cxn modelId="{F7D53E27-9151-4CE5-A5B1-C733AD2EDDC6}" type="presParOf" srcId="{554E45AE-A711-4CB1-A4AA-93CD9FCC1F56}" destId="{F4F84B9A-C3D7-4C76-A347-9DD1F8C1974A}" srcOrd="4" destOrd="0" presId="urn:microsoft.com/office/officeart/2005/8/layout/hProcess6"/>
    <dgm:cxn modelId="{533CEE9A-5D54-4704-BBFF-04F50B58D7FC}" type="presParOf" srcId="{F4F84B9A-C3D7-4C76-A347-9DD1F8C1974A}" destId="{7EAE38B8-072D-4EE8-A531-0C1A04CC2E38}" srcOrd="0" destOrd="0" presId="urn:microsoft.com/office/officeart/2005/8/layout/hProcess6"/>
    <dgm:cxn modelId="{4F93883A-1B9A-41CC-8CDD-423666E95CA4}" type="presParOf" srcId="{F4F84B9A-C3D7-4C76-A347-9DD1F8C1974A}" destId="{7E1E9FBD-416B-4697-B037-0E5CEAFFEADC}" srcOrd="1" destOrd="0" presId="urn:microsoft.com/office/officeart/2005/8/layout/hProcess6"/>
    <dgm:cxn modelId="{B76266DD-F672-4D15-BD1D-A25ABCEDC6B8}" type="presParOf" srcId="{F4F84B9A-C3D7-4C76-A347-9DD1F8C1974A}" destId="{21A9A2CD-F04D-497A-9889-6A7CE6DA054A}" srcOrd="2" destOrd="0" presId="urn:microsoft.com/office/officeart/2005/8/layout/hProcess6"/>
    <dgm:cxn modelId="{9403E17D-E84E-4220-8ECD-65043A970B0C}" type="presParOf" srcId="{F4F84B9A-C3D7-4C76-A347-9DD1F8C1974A}" destId="{3E272431-950E-4BA3-8129-B716342BC4A4}" srcOrd="3" destOrd="0" presId="urn:microsoft.com/office/officeart/2005/8/layout/hProcess6"/>
    <dgm:cxn modelId="{A938B418-F858-402E-8830-F4191074475D}" type="presParOf" srcId="{554E45AE-A711-4CB1-A4AA-93CD9FCC1F56}" destId="{F93DA898-3CB5-4962-9919-ECE005D22BB3}" srcOrd="5" destOrd="0" presId="urn:microsoft.com/office/officeart/2005/8/layout/hProcess6"/>
    <dgm:cxn modelId="{B45F97E6-93F0-4705-AD0D-6786920E1A52}" type="presParOf" srcId="{554E45AE-A711-4CB1-A4AA-93CD9FCC1F56}" destId="{7D3D04B1-697B-4DBA-9833-CA472D6959C5}" srcOrd="6" destOrd="0" presId="urn:microsoft.com/office/officeart/2005/8/layout/hProcess6"/>
    <dgm:cxn modelId="{A4B28B24-C997-4C02-8241-36DBCC2FFAD3}" type="presParOf" srcId="{7D3D04B1-697B-4DBA-9833-CA472D6959C5}" destId="{DEC732FF-DD57-4B1A-BDA4-9BE7774E1D06}" srcOrd="0" destOrd="0" presId="urn:microsoft.com/office/officeart/2005/8/layout/hProcess6"/>
    <dgm:cxn modelId="{DD0BA4F1-8A74-49B4-82C3-2D19566EC079}" type="presParOf" srcId="{7D3D04B1-697B-4DBA-9833-CA472D6959C5}" destId="{E3582763-107F-46FD-AA44-39DFAD5250B2}" srcOrd="1" destOrd="0" presId="urn:microsoft.com/office/officeart/2005/8/layout/hProcess6"/>
    <dgm:cxn modelId="{FCAA22C0-E761-4038-B33D-320A453C5BF8}" type="presParOf" srcId="{7D3D04B1-697B-4DBA-9833-CA472D6959C5}" destId="{8976D595-DF2D-43B7-B954-2B2FBC28D2E1}" srcOrd="2" destOrd="0" presId="urn:microsoft.com/office/officeart/2005/8/layout/hProcess6"/>
    <dgm:cxn modelId="{408A4622-1CF9-443F-A00B-3DEC474DBB5A}" type="presParOf" srcId="{7D3D04B1-697B-4DBA-9833-CA472D6959C5}" destId="{C78F5293-D643-431F-A498-33FF319083E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FF53A-DDDD-4A2C-9221-443E03A9C9F3}">
      <dsp:nvSpPr>
        <dsp:cNvPr id="0" name=""/>
        <dsp:cNvSpPr/>
      </dsp:nvSpPr>
      <dsp:spPr>
        <a:xfrm>
          <a:off x="353723"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i-FI" sz="1100" kern="1200" dirty="0"/>
            <a:t>Audio and </a:t>
          </a:r>
          <a:r>
            <a:rPr lang="fi-FI" sz="1100" kern="1200" dirty="0" err="1"/>
            <a:t>track</a:t>
          </a:r>
          <a:r>
            <a:rPr lang="fi-FI" sz="1100" kern="1200" dirty="0"/>
            <a:t> </a:t>
          </a:r>
          <a:r>
            <a:rPr lang="fi-FI" sz="1100" kern="1200" dirty="0" err="1"/>
            <a:t>detection</a:t>
          </a:r>
          <a:endParaRPr lang="fi-FI" sz="1100" kern="1200" dirty="0"/>
        </a:p>
        <a:p>
          <a:pPr marL="57150" lvl="1" indent="-57150" algn="l" defTabSz="488950">
            <a:lnSpc>
              <a:spcPct val="90000"/>
            </a:lnSpc>
            <a:spcBef>
              <a:spcPct val="0"/>
            </a:spcBef>
            <a:spcAft>
              <a:spcPct val="15000"/>
            </a:spcAft>
            <a:buChar char="•"/>
          </a:pPr>
          <a:endParaRPr lang="fi-FI" sz="1100" kern="1200" dirty="0"/>
        </a:p>
      </dsp:txBody>
      <dsp:txXfrm>
        <a:off x="703807" y="401743"/>
        <a:ext cx="682663" cy="856849"/>
      </dsp:txXfrm>
    </dsp:sp>
    <dsp:sp modelId="{7EB88A7E-DD69-4743-83BE-EA8BFE870FC9}">
      <dsp:nvSpPr>
        <dsp:cNvPr id="0" name=""/>
        <dsp:cNvSpPr/>
      </dsp:nvSpPr>
      <dsp:spPr>
        <a:xfrm>
          <a:off x="3639"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err="1"/>
            <a:t>Fingerprinting</a:t>
          </a:r>
          <a:endParaRPr lang="fi-FI" sz="600" kern="1200" dirty="0"/>
        </a:p>
      </dsp:txBody>
      <dsp:txXfrm>
        <a:off x="106176" y="582621"/>
        <a:ext cx="495093" cy="495093"/>
      </dsp:txXfrm>
    </dsp:sp>
    <dsp:sp modelId="{0AE55BC0-A659-4EC3-9536-D210BB248542}">
      <dsp:nvSpPr>
        <dsp:cNvPr id="0" name=""/>
        <dsp:cNvSpPr/>
      </dsp:nvSpPr>
      <dsp:spPr>
        <a:xfrm>
          <a:off x="2191664"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i-FI" sz="1100" kern="1200" dirty="0"/>
            <a:t>VRDB</a:t>
          </a:r>
        </a:p>
        <a:p>
          <a:pPr marL="57150" lvl="1" indent="-57150" algn="l" defTabSz="488950">
            <a:lnSpc>
              <a:spcPct val="90000"/>
            </a:lnSpc>
            <a:spcBef>
              <a:spcPct val="0"/>
            </a:spcBef>
            <a:spcAft>
              <a:spcPct val="15000"/>
            </a:spcAft>
            <a:buChar char="•"/>
          </a:pPr>
          <a:endParaRPr lang="fi-FI" sz="1100" kern="1200"/>
        </a:p>
      </dsp:txBody>
      <dsp:txXfrm>
        <a:off x="2541748" y="401743"/>
        <a:ext cx="682663" cy="856849"/>
      </dsp:txXfrm>
    </dsp:sp>
    <dsp:sp modelId="{40216268-9A31-4DD4-AAB4-AB86B6FAD672}">
      <dsp:nvSpPr>
        <dsp:cNvPr id="0" name=""/>
        <dsp:cNvSpPr/>
      </dsp:nvSpPr>
      <dsp:spPr>
        <a:xfrm>
          <a:off x="1841580"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err="1"/>
            <a:t>Repertoire</a:t>
          </a:r>
          <a:r>
            <a:rPr lang="fi-FI" sz="600" kern="1200" dirty="0"/>
            <a:t> </a:t>
          </a:r>
          <a:r>
            <a:rPr lang="fi-FI" sz="600" kern="1200" dirty="0" err="1"/>
            <a:t>Matching</a:t>
          </a:r>
          <a:endParaRPr lang="fi-FI" sz="600" kern="1200" dirty="0"/>
        </a:p>
      </dsp:txBody>
      <dsp:txXfrm>
        <a:off x="1944117" y="582621"/>
        <a:ext cx="495093" cy="495093"/>
      </dsp:txXfrm>
    </dsp:sp>
    <dsp:sp modelId="{7E1E9FBD-416B-4697-B037-0E5CEAFFEADC}">
      <dsp:nvSpPr>
        <dsp:cNvPr id="0" name=""/>
        <dsp:cNvSpPr/>
      </dsp:nvSpPr>
      <dsp:spPr>
        <a:xfrm>
          <a:off x="4029604"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i-FI" sz="1100" kern="1200" dirty="0"/>
            <a:t>IPD</a:t>
          </a:r>
        </a:p>
        <a:p>
          <a:pPr marL="57150" lvl="1" indent="-57150" algn="l" defTabSz="488950">
            <a:lnSpc>
              <a:spcPct val="90000"/>
            </a:lnSpc>
            <a:spcBef>
              <a:spcPct val="0"/>
            </a:spcBef>
            <a:spcAft>
              <a:spcPct val="15000"/>
            </a:spcAft>
            <a:buChar char="•"/>
          </a:pPr>
          <a:endParaRPr lang="fi-FI" sz="1100" kern="1200" dirty="0"/>
        </a:p>
      </dsp:txBody>
      <dsp:txXfrm>
        <a:off x="4379688" y="401743"/>
        <a:ext cx="682663" cy="856849"/>
      </dsp:txXfrm>
    </dsp:sp>
    <dsp:sp modelId="{3E272431-950E-4BA3-8129-B716342BC4A4}">
      <dsp:nvSpPr>
        <dsp:cNvPr id="0" name=""/>
        <dsp:cNvSpPr/>
      </dsp:nvSpPr>
      <dsp:spPr>
        <a:xfrm>
          <a:off x="3679520"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a:t>Identity </a:t>
          </a:r>
          <a:r>
            <a:rPr lang="fi-FI" sz="600" kern="1200" dirty="0" err="1"/>
            <a:t>Matching</a:t>
          </a:r>
          <a:r>
            <a:rPr lang="fi-FI" sz="600" kern="1200" dirty="0"/>
            <a:t> </a:t>
          </a:r>
        </a:p>
      </dsp:txBody>
      <dsp:txXfrm>
        <a:off x="3782057" y="582621"/>
        <a:ext cx="495093" cy="495093"/>
      </dsp:txXfrm>
    </dsp:sp>
    <dsp:sp modelId="{E3582763-107F-46FD-AA44-39DFAD5250B2}">
      <dsp:nvSpPr>
        <dsp:cNvPr id="0" name=""/>
        <dsp:cNvSpPr/>
      </dsp:nvSpPr>
      <dsp:spPr>
        <a:xfrm>
          <a:off x="5867545"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i-FI" sz="1100" kern="1200" dirty="0"/>
            <a:t>ETL + </a:t>
          </a:r>
          <a:r>
            <a:rPr lang="fi-FI" sz="1100" kern="1200" dirty="0" err="1"/>
            <a:t>Policy</a:t>
          </a:r>
          <a:endParaRPr lang="fi-FI" sz="1100" kern="1200" dirty="0"/>
        </a:p>
      </dsp:txBody>
      <dsp:txXfrm>
        <a:off x="6217629" y="401743"/>
        <a:ext cx="682663" cy="856849"/>
      </dsp:txXfrm>
    </dsp:sp>
    <dsp:sp modelId="{C78F5293-D643-431F-A498-33FF319083E7}">
      <dsp:nvSpPr>
        <dsp:cNvPr id="0" name=""/>
        <dsp:cNvSpPr/>
      </dsp:nvSpPr>
      <dsp:spPr>
        <a:xfrm>
          <a:off x="5517461"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a:t>CMO </a:t>
          </a:r>
          <a:r>
            <a:rPr lang="fi-FI" sz="600" kern="1200" dirty="0" err="1"/>
            <a:t>Allocation</a:t>
          </a:r>
          <a:endParaRPr lang="fi-FI" sz="600" kern="1200" dirty="0"/>
        </a:p>
      </dsp:txBody>
      <dsp:txXfrm>
        <a:off x="5619998" y="582621"/>
        <a:ext cx="495093" cy="4950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L" dirty="0"/>
              <a:t>So we have all kinds of stakeholders in different contexts, and therefore used different ways of collecting data. To make this information accessible and meaningful we proposed different methods of analysis. </a:t>
            </a:r>
            <a:r>
              <a:rPr lang="en-GB" dirty="0"/>
              <a:t>F</a:t>
            </a:r>
            <a:r>
              <a:rPr lang="en-NL" dirty="0"/>
              <a:t>or the interview data, which is qualitative, we proposed to use content and thematic analysis. For instance research in Ireland and Spain was based on interviews and thus a qualitative analysis. For the quantitatitve data we used different statistical analysis. </a:t>
            </a:r>
            <a:r>
              <a:rPr lang="en-GB" dirty="0"/>
              <a:t>F</a:t>
            </a:r>
            <a:r>
              <a:rPr lang="en-NL" dirty="0"/>
              <a:t>rom descriptive univariate statistics like counts, means and correlations to more advances data science techniques. The quantitative data was in the form of surveys with experimental conditions. Also one of the living labs used existing music performance data enriched with background data to show how music can create value in different venues.</a:t>
            </a:r>
          </a:p>
        </p:txBody>
      </p:sp>
    </p:spTree>
    <p:extLst>
      <p:ext uri="{BB962C8B-B14F-4D97-AF65-F5344CB8AC3E}">
        <p14:creationId xmlns:p14="http://schemas.microsoft.com/office/powerpoint/2010/main" val="86495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wrapping up the things we did for </a:t>
            </a:r>
            <a:r>
              <a:rPr lang="en-GB" dirty="0" err="1"/>
              <a:t>Workpackage</a:t>
            </a:r>
            <a:r>
              <a:rPr lang="en-GB" dirty="0"/>
              <a:t> 1: first we conducted an extensive literature review of how the value of music is currently measured in academic and applied research. From this analysis, three main conclusions emerged.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First, music operates within a complex ecosystem of interconnected stakeholders — artists, audiences, employees, venues, cities, and rights holders. But these stakeholders do not value music in the same way. For some, cultural value dominates; for others, social or economic value is more important. There is no single hierarchy of value. WP1 therefore emphasises the need for a multi‑stakeholder perspective.</a:t>
            </a:r>
          </a:p>
          <a:p>
            <a:r>
              <a:rPr lang="en-GB" dirty="0"/>
              <a:t>Second, most existing value classifications come from theories designed for goods other than music. They provide many useful measurement items, but they do not match the specific characteristics of music. Moreover, every value category, whether cultural, social, emotional, therapeutic, or economic, is actually a bundle of multiple sub‑values. Measuring music therefore requires a more refined and integrated framework.</a:t>
            </a:r>
          </a:p>
          <a:p>
            <a:r>
              <a:rPr lang="en-GB" dirty="0"/>
              <a:t>Third, Work package 1 shows that the value of music is multidimensional. Value depends not only on the type of value, but also on the context in which music is experienced — for example indoor versus outdoor, or background versus foreground. Listener experience and setting fundamentally shape how value emerges.</a:t>
            </a:r>
          </a:p>
          <a:p>
            <a:r>
              <a:rPr lang="en-GB" sz="1100" b="0" i="0" u="none" strike="noStrike" cap="none" dirty="0">
                <a:solidFill>
                  <a:srgbClr val="000000"/>
                </a:solidFill>
                <a:effectLst/>
                <a:latin typeface="Arial"/>
                <a:ea typeface="Arial"/>
                <a:cs typeface="Arial"/>
                <a:sym typeface="Arial"/>
              </a:rPr>
              <a:t>Overall, these conclusions show why WP1 needed to develop a new, integrated value framework: to make </a:t>
            </a:r>
            <a:r>
              <a:rPr lang="en-GB" sz="1100" b="0" i="1" u="none" strike="noStrike" cap="none" dirty="0">
                <a:solidFill>
                  <a:srgbClr val="000000"/>
                </a:solidFill>
                <a:effectLst/>
                <a:latin typeface="Arial"/>
                <a:ea typeface="Arial"/>
                <a:cs typeface="Arial"/>
                <a:sym typeface="Arial"/>
              </a:rPr>
              <a:t>all</a:t>
            </a:r>
            <a:r>
              <a:rPr lang="en-GB" sz="1100" b="0" i="0" u="none" strike="noStrike" cap="none" dirty="0">
                <a:solidFill>
                  <a:srgbClr val="000000"/>
                </a:solidFill>
                <a:effectLst/>
                <a:latin typeface="Arial"/>
                <a:ea typeface="Arial"/>
                <a:cs typeface="Arial"/>
                <a:sym typeface="Arial"/>
              </a:rPr>
              <a:t> value dimensions — especially non‑economic ones — measurable and ready to be incorporated into the digital platform. </a:t>
            </a:r>
            <a:r>
              <a:rPr lang="en-GB" sz="1100" b="0" i="0" u="none" strike="noStrike" cap="none">
                <a:solidFill>
                  <a:srgbClr val="000000"/>
                </a:solidFill>
                <a:effectLst/>
                <a:latin typeface="Arial"/>
                <a:ea typeface="Arial"/>
                <a:cs typeface="Arial"/>
                <a:sym typeface="Arial"/>
              </a:rPr>
              <a:t>And next, </a:t>
            </a:r>
            <a:r>
              <a:rPr lang="en-GB"/>
              <a:t>based </a:t>
            </a:r>
            <a:r>
              <a:rPr lang="en-GB" dirty="0"/>
              <a:t>on this framework we elaborated on different research setups that could feed into the music360 ecosystem.</a:t>
            </a: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8463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B1360DE-4215-A3D8-1071-89BC7664DC0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C4D08B5-E4EE-9FFB-BD86-084A7E81EF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D3EDBF43-8812-451D-6AA9-A4C3B4C166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346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72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68DCB177-598A-6A4F-32DC-3FE547ECC383}"/>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77773312-3594-B50B-B0EF-4A5826730B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99AD6070-80DA-D7E6-AC69-5E8C6197D9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06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63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216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C3FB7B5-3813-5B7E-513D-ED911699DBA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9579D24-A592-7A01-2B3A-0F599F9E4B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8B2F5589-2440-98E3-834E-682014A90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815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d5c2ffb8e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3d5c2ffb8e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5c2ffb8e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3d5c2ffb8e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5c2ffb8e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3d5c2ffb8e2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d5c2ffb8e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3d5c2ffb8e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5c2ffb8e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d5c2ffb8e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5c2ffb8e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d5c2ffb8e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d5c2ffb8e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d5c2ffb8e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1599DB6-E3C2-03CC-AE60-76DFC6BDF15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43CA376-867E-DD2D-E535-F7272621F14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CD69FB67-44CD-6193-DE37-DB738FE7E4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13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4458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A3739D7-43AC-91DB-2C17-AAB49D1C027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21A5336-8C67-64A6-7B40-E804A71E13F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30EE15DC-D247-5810-0E30-B7C98C87B2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156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51D13A33-2C82-09CE-86F3-521906D069D1}"/>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D0BD90D8-C2C1-E41B-8373-24326756B6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Job autonomy refers to how much power and control employees have, or feel they have, in their working environment.  This is an important aspect of being an employee as feeling independent and able to do their job in a way they deem fit, this increases overall job satisfaction, motivation and lower turnover (Spector, 1984).</a:t>
            </a:r>
          </a:p>
          <a:p>
            <a:pPr marL="0" lvl="0" indent="0" algn="l" rtl="0">
              <a:spcBef>
                <a:spcPts val="0"/>
              </a:spcBef>
              <a:spcAft>
                <a:spcPts val="0"/>
              </a:spcAft>
              <a:buNone/>
            </a:pPr>
            <a:endParaRPr dirty="0"/>
          </a:p>
        </p:txBody>
      </p:sp>
      <p:sp>
        <p:nvSpPr>
          <p:cNvPr id="80" name="Google Shape;80;p17:notes">
            <a:extLst>
              <a:ext uri="{FF2B5EF4-FFF2-40B4-BE49-F238E27FC236}">
                <a16:creationId xmlns:a16="http://schemas.microsoft.com/office/drawing/2014/main" id="{91FA326E-23FF-7EB9-AC05-7C260291EF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179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EB60C524-A8B2-8B19-A536-70CE55F655C8}"/>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97BAA772-E1AF-8580-E840-65E9F1ADB0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60D02984-5F1E-F82D-0073-D485DC4CE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78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995C9210-0CFF-41EA-C19A-2C26AE2214CE}"/>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267478C5-3F11-1458-8750-AFD66705EC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D29D9C46-D56C-F0EE-8B79-1E78B0B68B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88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60EF4EF1-6FDE-2195-2690-3B6725EF9BA7}"/>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353954C8-0668-9E0D-C4CB-695DDA4453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9DAFA099-D2E1-EFDF-DCA3-68EA56A896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57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8A6018A-5036-7572-FCDC-9EE6E1FE47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DEA1131-793F-78F7-58B6-57602D9B34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48B2C225-FC27-413C-3E6E-FCFAF5CCE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6184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F8FF41A-B594-08EB-ADBD-35C2314E9A5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EA83345-BF06-BF00-F5B0-81EA96180C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4C6689A2-C465-C60C-940F-A246E25FF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46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8552DC9-A8E2-C225-6034-11E6D5B6F9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4119D6B-3242-8784-3CBD-B4ED7E2584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18E56435-CCCD-324A-AC8E-603229C623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636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C95ABAD-AC7D-C374-65B3-1A17EBE1FA8D}"/>
            </a:ext>
          </a:extLst>
        </p:cNvPr>
        <p:cNvGrpSpPr/>
        <p:nvPr/>
      </p:nvGrpSpPr>
      <p:grpSpPr>
        <a:xfrm>
          <a:off x="0" y="0"/>
          <a:ext cx="0" cy="0"/>
          <a:chOff x="0" y="0"/>
          <a:chExt cx="0" cy="0"/>
        </a:xfrm>
      </p:grpSpPr>
      <p:sp>
        <p:nvSpPr>
          <p:cNvPr id="102" name="Google Shape;102;p3:notes">
            <a:extLst>
              <a:ext uri="{FF2B5EF4-FFF2-40B4-BE49-F238E27FC236}">
                <a16:creationId xmlns:a16="http://schemas.microsoft.com/office/drawing/2014/main" id="{28F5A1C7-1263-332F-0158-4E81AA1A5E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3:notes">
            <a:extLst>
              <a:ext uri="{FF2B5EF4-FFF2-40B4-BE49-F238E27FC236}">
                <a16:creationId xmlns:a16="http://schemas.microsoft.com/office/drawing/2014/main" id="{628A657E-F280-8535-B5D6-B48718FEAF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050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4D34-6535-5722-4087-6C84D106725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B53F8DB-B40B-9115-19C2-EAB90364ED47}"/>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15D090D-FB34-5B8C-3D62-27E22FB9EB65}"/>
              </a:ext>
            </a:extLst>
          </p:cNvPr>
          <p:cNvSpPr>
            <a:spLocks noGrp="1"/>
          </p:cNvSpPr>
          <p:nvPr>
            <p:ph type="body" idx="1"/>
          </p:nvPr>
        </p:nvSpPr>
        <p:spPr/>
        <p:txBody>
          <a:bodyPr/>
          <a:lstStyle/>
          <a:p>
            <a:pPr marL="158750" indent="0" fontAlgn="t">
              <a:buNone/>
            </a:pPr>
            <a:r>
              <a:rPr lang="en-US" sz="1100" b="1" i="0" u="none" strike="noStrike" cap="none" dirty="0">
                <a:solidFill>
                  <a:srgbClr val="000000"/>
                </a:solidFill>
                <a:effectLst/>
                <a:latin typeface="Arial"/>
                <a:ea typeface="Arial"/>
                <a:cs typeface="Arial"/>
                <a:sym typeface="Arial"/>
              </a:rPr>
              <a:t>1. “The Portuguese Living Lab introduced direct in‑venue audio fingerprinting across 14 venues (425,665 plays; 46,655 unique recordings).”</a:t>
            </a:r>
          </a:p>
          <a:p>
            <a:pPr fontAlgn="t"/>
            <a:r>
              <a:rPr lang="en-US" sz="1100" b="0" i="0" u="none" strike="noStrike" cap="none" dirty="0">
                <a:solidFill>
                  <a:srgbClr val="000000"/>
                </a:solidFill>
                <a:effectLst/>
                <a:latin typeface="Arial"/>
                <a:ea typeface="Arial"/>
                <a:cs typeface="Arial"/>
                <a:sym typeface="Arial"/>
              </a:rPr>
              <a:t>The deployment of </a:t>
            </a:r>
            <a:r>
              <a:rPr lang="en-US" sz="1100" b="1" i="0" u="none" strike="noStrike" cap="none" dirty="0">
                <a:solidFill>
                  <a:srgbClr val="000000"/>
                </a:solidFill>
                <a:effectLst/>
                <a:latin typeface="Arial"/>
                <a:ea typeface="Arial"/>
                <a:cs typeface="Arial"/>
                <a:sym typeface="Arial"/>
              </a:rPr>
              <a:t>audio fingerprinting monitoring</a:t>
            </a:r>
            <a:r>
              <a:rPr lang="en-US" sz="1100" b="0" i="0" u="none" strike="noStrike" cap="none" dirty="0">
                <a:solidFill>
                  <a:srgbClr val="000000"/>
                </a:solidFill>
                <a:effectLst/>
                <a:latin typeface="Arial"/>
                <a:ea typeface="Arial"/>
                <a:cs typeface="Arial"/>
                <a:sym typeface="Arial"/>
              </a:rPr>
              <a:t> in 14 venues.</a:t>
            </a:r>
          </a:p>
          <a:p>
            <a:pPr fontAlgn="t"/>
            <a:r>
              <a:rPr lang="en-US" sz="1100" b="0" i="0" u="none" strike="noStrike" cap="none" dirty="0">
                <a:solidFill>
                  <a:srgbClr val="000000"/>
                </a:solidFill>
                <a:effectLst/>
                <a:latin typeface="Arial"/>
                <a:ea typeface="Arial"/>
                <a:cs typeface="Arial"/>
                <a:sym typeface="Arial"/>
              </a:rPr>
              <a:t>Total plays: </a:t>
            </a:r>
            <a:r>
              <a:rPr lang="en-US" sz="1100" b="1" i="0" u="none" strike="noStrike" cap="none" dirty="0">
                <a:solidFill>
                  <a:srgbClr val="000000"/>
                </a:solidFill>
                <a:effectLst/>
                <a:latin typeface="Arial"/>
                <a:ea typeface="Arial"/>
                <a:cs typeface="Arial"/>
                <a:sym typeface="Arial"/>
              </a:rPr>
              <a:t>425,665</a:t>
            </a:r>
            <a:r>
              <a:rPr lang="en-US" sz="1100" b="0" i="0" u="none" strike="noStrike" cap="none" dirty="0">
                <a:solidFill>
                  <a:srgbClr val="000000"/>
                </a:solidFill>
                <a:effectLst/>
                <a:latin typeface="Arial"/>
                <a:ea typeface="Arial"/>
                <a:cs typeface="Arial"/>
                <a:sym typeface="Arial"/>
              </a:rPr>
              <a:t>.</a:t>
            </a:r>
          </a:p>
          <a:p>
            <a:pPr fontAlgn="t"/>
            <a:r>
              <a:rPr lang="en-US" sz="1100" b="0" i="0" u="none" strike="noStrike" cap="none" dirty="0">
                <a:solidFill>
                  <a:srgbClr val="000000"/>
                </a:solidFill>
                <a:effectLst/>
                <a:latin typeface="Arial"/>
                <a:ea typeface="Arial"/>
                <a:cs typeface="Arial"/>
                <a:sym typeface="Arial"/>
              </a:rPr>
              <a:t>Unique recordings: </a:t>
            </a:r>
            <a:r>
              <a:rPr lang="en-US" sz="1100" b="1" i="0" u="none" strike="noStrike" cap="none" dirty="0">
                <a:solidFill>
                  <a:srgbClr val="000000"/>
                </a:solidFill>
                <a:effectLst/>
                <a:latin typeface="Arial"/>
                <a:ea typeface="Arial"/>
                <a:cs typeface="Arial"/>
                <a:sym typeface="Arial"/>
              </a:rPr>
              <a:t>46,655</a:t>
            </a:r>
            <a:r>
              <a:rPr lang="en-US" sz="1100" b="0" i="0" u="none" strike="noStrike" cap="none" dirty="0">
                <a:solidFill>
                  <a:srgbClr val="000000"/>
                </a:solidFill>
                <a:effectLst/>
                <a:latin typeface="Arial"/>
                <a:ea typeface="Arial"/>
                <a:cs typeface="Arial"/>
                <a:sym typeface="Arial"/>
              </a:rPr>
              <a:t>.</a:t>
            </a:r>
          </a:p>
          <a:p>
            <a:pPr marL="158750" indent="0" fontAlgn="t">
              <a:buNone/>
            </a:pPr>
            <a:r>
              <a:rPr lang="en-US" sz="1100" b="1" i="0" u="none" strike="noStrike" cap="none" dirty="0">
                <a:solidFill>
                  <a:srgbClr val="000000"/>
                </a:solidFill>
                <a:effectLst/>
                <a:latin typeface="Arial"/>
                <a:ea typeface="Arial"/>
                <a:cs typeface="Arial"/>
                <a:sym typeface="Arial"/>
              </a:rPr>
              <a:t>2. “62% of venue‑played tracks were not in traditional radio/TV datasets.”</a:t>
            </a:r>
          </a:p>
          <a:p>
            <a:pPr fontAlgn="t"/>
            <a:r>
              <a:rPr lang="en-US" sz="1100" b="0" i="0" u="none" strike="noStrike" cap="none" dirty="0">
                <a:solidFill>
                  <a:srgbClr val="000000"/>
                </a:solidFill>
                <a:effectLst/>
                <a:latin typeface="Arial"/>
                <a:ea typeface="Arial"/>
                <a:cs typeface="Arial"/>
                <a:sym typeface="Arial"/>
              </a:rPr>
              <a:t>This comes from the subsection comparing venue repertoire to broadcast repertoire:</a:t>
            </a:r>
          </a:p>
          <a:p>
            <a:pPr fontAlgn="t"/>
            <a:r>
              <a:rPr lang="en-US" sz="1100" b="1" i="0" u="none" strike="noStrike" cap="none" dirty="0">
                <a:solidFill>
                  <a:srgbClr val="000000"/>
                </a:solidFill>
                <a:effectLst/>
                <a:latin typeface="Arial"/>
                <a:ea typeface="Arial"/>
                <a:cs typeface="Arial"/>
                <a:sym typeface="Arial"/>
              </a:rPr>
              <a:t>28,888</a:t>
            </a:r>
            <a:r>
              <a:rPr lang="en-US" sz="1100" b="0" i="0" u="none" strike="noStrike" cap="none" dirty="0">
                <a:solidFill>
                  <a:srgbClr val="000000"/>
                </a:solidFill>
                <a:effectLst/>
                <a:latin typeface="Arial"/>
                <a:ea typeface="Arial"/>
                <a:cs typeface="Arial"/>
                <a:sym typeface="Arial"/>
              </a:rPr>
              <a:t> of </a:t>
            </a:r>
            <a:r>
              <a:rPr lang="en-US" sz="1100" b="1" i="0" u="none" strike="noStrike" cap="none" dirty="0">
                <a:solidFill>
                  <a:srgbClr val="000000"/>
                </a:solidFill>
                <a:effectLst/>
                <a:latin typeface="Arial"/>
                <a:ea typeface="Arial"/>
                <a:cs typeface="Arial"/>
                <a:sym typeface="Arial"/>
              </a:rPr>
              <a:t>46,655</a:t>
            </a:r>
            <a:r>
              <a:rPr lang="en-US" sz="1100" b="0" i="0" u="none" strike="noStrike" cap="none" dirty="0">
                <a:solidFill>
                  <a:srgbClr val="000000"/>
                </a:solidFill>
                <a:effectLst/>
                <a:latin typeface="Arial"/>
                <a:ea typeface="Arial"/>
                <a:cs typeface="Arial"/>
                <a:sym typeface="Arial"/>
              </a:rPr>
              <a:t> tracks were missing from the broadcast dataset → </a:t>
            </a:r>
            <a:r>
              <a:rPr lang="en-US" sz="1100" b="1" i="0" u="none" strike="noStrike" cap="none" dirty="0">
                <a:solidFill>
                  <a:srgbClr val="000000"/>
                </a:solidFill>
                <a:effectLst/>
                <a:latin typeface="Arial"/>
                <a:ea typeface="Arial"/>
                <a:cs typeface="Arial"/>
                <a:sym typeface="Arial"/>
              </a:rPr>
              <a:t>61.95%</a:t>
            </a:r>
            <a:r>
              <a:rPr lang="en-US" sz="1100" b="0" i="0" u="none" strike="noStrike" cap="none" dirty="0">
                <a:solidFill>
                  <a:srgbClr val="000000"/>
                </a:solidFill>
                <a:effectLst/>
                <a:latin typeface="Arial"/>
                <a:ea typeface="Arial"/>
                <a:cs typeface="Arial"/>
                <a:sym typeface="Arial"/>
              </a:rPr>
              <a:t>.</a:t>
            </a:r>
          </a:p>
          <a:p>
            <a:pPr marL="158750" indent="0" fontAlgn="t">
              <a:buNone/>
            </a:pPr>
            <a:r>
              <a:rPr lang="en-US" sz="1100" b="1" i="0" u="none" strike="noStrike" cap="none" dirty="0">
                <a:solidFill>
                  <a:srgbClr val="000000"/>
                </a:solidFill>
                <a:effectLst/>
                <a:latin typeface="Arial"/>
                <a:ea typeface="Arial"/>
                <a:cs typeface="Arial"/>
                <a:sym typeface="Arial"/>
              </a:rPr>
              <a:t>3. “Proxy models miss large parts of real repertoire.”</a:t>
            </a:r>
          </a:p>
          <a:p>
            <a:pPr fontAlgn="t"/>
            <a:r>
              <a:rPr lang="en-US" sz="1100" b="0" i="0" u="none" strike="noStrike" cap="none" dirty="0">
                <a:solidFill>
                  <a:srgbClr val="000000"/>
                </a:solidFill>
                <a:effectLst/>
                <a:latin typeface="Arial"/>
                <a:ea typeface="Arial"/>
                <a:cs typeface="Arial"/>
                <a:sym typeface="Arial"/>
              </a:rPr>
              <a:t>The report states:</a:t>
            </a:r>
          </a:p>
          <a:p>
            <a:pPr fontAlgn="t"/>
            <a:r>
              <a:rPr lang="en-US" sz="1100" b="0" i="0" u="none" strike="noStrike" cap="none" dirty="0">
                <a:solidFill>
                  <a:srgbClr val="000000"/>
                </a:solidFill>
                <a:effectLst/>
                <a:latin typeface="Arial"/>
                <a:ea typeface="Arial"/>
                <a:cs typeface="Arial"/>
                <a:sym typeface="Arial"/>
              </a:rPr>
              <a:t>Most venue-used recordings </a:t>
            </a:r>
            <a:r>
              <a:rPr lang="en-US" sz="1100" b="1" i="0" u="none" strike="noStrike" cap="none" dirty="0">
                <a:solidFill>
                  <a:srgbClr val="000000"/>
                </a:solidFill>
                <a:effectLst/>
                <a:latin typeface="Arial"/>
                <a:ea typeface="Arial"/>
                <a:cs typeface="Arial"/>
                <a:sym typeface="Arial"/>
              </a:rPr>
              <a:t>are not represented</a:t>
            </a:r>
            <a:r>
              <a:rPr lang="en-US" sz="1100" b="0" i="0" u="none" strike="noStrike" cap="none" dirty="0">
                <a:solidFill>
                  <a:srgbClr val="000000"/>
                </a:solidFill>
                <a:effectLst/>
                <a:latin typeface="Arial"/>
                <a:ea typeface="Arial"/>
                <a:cs typeface="Arial"/>
                <a:sym typeface="Arial"/>
              </a:rPr>
              <a:t> in broadcast reference models.</a:t>
            </a:r>
          </a:p>
          <a:p>
            <a:pPr fontAlgn="t"/>
            <a:r>
              <a:rPr lang="en-US" sz="1100" b="0" i="0" u="none" strike="noStrike" cap="none" dirty="0">
                <a:solidFill>
                  <a:srgbClr val="000000"/>
                </a:solidFill>
                <a:effectLst/>
                <a:latin typeface="Arial"/>
                <a:ea typeface="Arial"/>
                <a:cs typeface="Arial"/>
                <a:sym typeface="Arial"/>
              </a:rPr>
              <a:t>Venue repertoires are </a:t>
            </a:r>
            <a:r>
              <a:rPr lang="en-US" sz="1100" b="1" i="0" u="none" strike="noStrike" cap="none" dirty="0">
                <a:solidFill>
                  <a:srgbClr val="000000"/>
                </a:solidFill>
                <a:effectLst/>
                <a:latin typeface="Arial"/>
                <a:ea typeface="Arial"/>
                <a:cs typeface="Arial"/>
                <a:sym typeface="Arial"/>
              </a:rPr>
              <a:t>heterogeneous</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long‑tailed</a:t>
            </a:r>
            <a:r>
              <a:rPr lang="en-US" sz="1100" b="0" i="0" u="none" strike="noStrike" cap="none" dirty="0">
                <a:solidFill>
                  <a:srgbClr val="000000"/>
                </a:solidFill>
                <a:effectLst/>
                <a:latin typeface="Arial"/>
                <a:ea typeface="Arial"/>
                <a:cs typeface="Arial"/>
                <a:sym typeface="Arial"/>
              </a:rPr>
              <a:t>, and poorly reflected in broadcast proxies.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explicitly noted in the comparative analysis and in the conclusion about the need to go beyond broadcast proxies.</a:t>
            </a:r>
          </a:p>
          <a:p>
            <a:pPr marL="158750" indent="0" fontAlgn="t">
              <a:buNone/>
            </a:pPr>
            <a:r>
              <a:rPr lang="en-US" sz="1100" b="1" i="0" u="none" strike="noStrike" cap="none" dirty="0">
                <a:solidFill>
                  <a:srgbClr val="000000"/>
                </a:solidFill>
                <a:effectLst/>
                <a:latin typeface="Arial"/>
                <a:ea typeface="Arial"/>
                <a:cs typeface="Arial"/>
                <a:sym typeface="Arial"/>
              </a:rPr>
              <a:t>4. “However, high‑value, high‑rotation tracks do overlap…”</a:t>
            </a:r>
          </a:p>
          <a:p>
            <a:pPr fontAlgn="t"/>
            <a:r>
              <a:rPr lang="en-US" sz="1100" b="0" i="0" u="none" strike="noStrike" cap="none" dirty="0">
                <a:solidFill>
                  <a:srgbClr val="000000"/>
                </a:solidFill>
                <a:effectLst/>
                <a:latin typeface="Arial"/>
                <a:ea typeface="Arial"/>
                <a:cs typeface="Arial"/>
                <a:sym typeface="Arial"/>
              </a:rPr>
              <a:t>The report highlights that:</a:t>
            </a:r>
          </a:p>
          <a:p>
            <a:pPr fontAlgn="t"/>
            <a:r>
              <a:rPr lang="en-US" sz="1100" b="0" i="0" u="none" strike="noStrike" cap="none" dirty="0">
                <a:solidFill>
                  <a:srgbClr val="000000"/>
                </a:solidFill>
                <a:effectLst/>
                <a:latin typeface="Arial"/>
                <a:ea typeface="Arial"/>
                <a:cs typeface="Arial"/>
                <a:sym typeface="Arial"/>
              </a:rPr>
              <a:t>While overlap between venue and broadcast datasets is small in number, the </a:t>
            </a:r>
            <a:r>
              <a:rPr lang="en-US" sz="1100" b="1" i="0" u="none" strike="noStrike" cap="none" dirty="0">
                <a:solidFill>
                  <a:srgbClr val="000000"/>
                </a:solidFill>
                <a:effectLst/>
                <a:latin typeface="Arial"/>
                <a:ea typeface="Arial"/>
                <a:cs typeface="Arial"/>
                <a:sym typeface="Arial"/>
              </a:rPr>
              <a:t>shared recordings have very high usage intensity</a:t>
            </a:r>
            <a:r>
              <a:rPr lang="en-US" sz="1100" b="0" i="0" u="none" strike="noStrike" cap="none" dirty="0">
                <a:solidFill>
                  <a:srgbClr val="000000"/>
                </a:solidFill>
                <a:effectLst/>
                <a:latin typeface="Arial"/>
                <a:ea typeface="Arial"/>
                <a:cs typeface="Arial"/>
                <a:sym typeface="Arial"/>
              </a:rPr>
              <a:t> (avg. </a:t>
            </a:r>
            <a:r>
              <a:rPr lang="en-US" sz="1100" b="1" i="0" u="none" strike="noStrike" cap="none" dirty="0">
                <a:solidFill>
                  <a:srgbClr val="000000"/>
                </a:solidFill>
                <a:effectLst/>
                <a:latin typeface="Arial"/>
                <a:ea typeface="Arial"/>
                <a:cs typeface="Arial"/>
                <a:sym typeface="Arial"/>
              </a:rPr>
              <a:t>165.3 plays</a:t>
            </a:r>
            <a:r>
              <a:rPr lang="en-US" sz="1100" b="0" i="0" u="none" strike="noStrike" cap="none" dirty="0">
                <a:solidFill>
                  <a:srgbClr val="000000"/>
                </a:solidFill>
                <a:effectLst/>
                <a:latin typeface="Arial"/>
                <a:ea typeface="Arial"/>
                <a:cs typeface="Arial"/>
                <a:sym typeface="Arial"/>
              </a:rPr>
              <a:t> per track).</a:t>
            </a:r>
          </a:p>
          <a:p>
            <a:pPr fontAlgn="t"/>
            <a:r>
              <a:rPr lang="en-US" sz="1100" b="0" i="0" u="none" strike="noStrike" cap="none" dirty="0">
                <a:solidFill>
                  <a:srgbClr val="000000"/>
                </a:solidFill>
                <a:effectLst/>
                <a:latin typeface="Arial"/>
                <a:ea typeface="Arial"/>
                <a:cs typeface="Arial"/>
                <a:sym typeface="Arial"/>
              </a:rPr>
              <a:t>These are the “most economically relevant tracks.”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moderates the distributional impact of missing long‑tail items.</a:t>
            </a:r>
          </a:p>
          <a:p>
            <a:pPr marL="158750" indent="0" fontAlgn="t">
              <a:buNone/>
            </a:pPr>
            <a:r>
              <a:rPr lang="en-US" sz="1100" b="1" i="0" u="none" strike="noStrike" cap="none" dirty="0">
                <a:solidFill>
                  <a:srgbClr val="000000"/>
                </a:solidFill>
                <a:effectLst/>
                <a:latin typeface="Arial"/>
                <a:ea typeface="Arial"/>
                <a:cs typeface="Arial"/>
                <a:sym typeface="Arial"/>
              </a:rPr>
              <a:t>5. “Meaning the shift to usage‑based distribution corrects unfairness without </a:t>
            </a:r>
            <a:r>
              <a:rPr lang="en-US" sz="1100" b="1" i="0" u="none" strike="noStrike" cap="none" dirty="0" err="1">
                <a:solidFill>
                  <a:srgbClr val="000000"/>
                </a:solidFill>
                <a:effectLst/>
                <a:latin typeface="Arial"/>
                <a:ea typeface="Arial"/>
                <a:cs typeface="Arial"/>
                <a:sym typeface="Arial"/>
              </a:rPr>
              <a:t>destabilising</a:t>
            </a:r>
            <a:r>
              <a:rPr lang="en-US" sz="1100" b="1" i="0" u="none" strike="noStrike" cap="none" dirty="0">
                <a:solidFill>
                  <a:srgbClr val="000000"/>
                </a:solidFill>
                <a:effectLst/>
                <a:latin typeface="Arial"/>
                <a:ea typeface="Arial"/>
                <a:cs typeface="Arial"/>
                <a:sym typeface="Arial"/>
              </a:rPr>
              <a:t> payouts.”</a:t>
            </a:r>
          </a:p>
          <a:p>
            <a:pPr fontAlgn="t"/>
            <a:r>
              <a:rPr lang="en-US" sz="1100" b="0" i="0" u="none" strike="noStrike" cap="none" dirty="0">
                <a:solidFill>
                  <a:srgbClr val="000000"/>
                </a:solidFill>
                <a:effectLst/>
                <a:latin typeface="Arial"/>
                <a:ea typeface="Arial"/>
                <a:cs typeface="Arial"/>
                <a:sym typeface="Arial"/>
              </a:rPr>
              <a:t>This conclusion is grounded in:</a:t>
            </a:r>
          </a:p>
          <a:p>
            <a:pPr fontAlgn="t"/>
            <a:r>
              <a:rPr lang="en-US" sz="1100" b="0" i="0" u="none" strike="noStrike" cap="none" dirty="0">
                <a:solidFill>
                  <a:srgbClr val="000000"/>
                </a:solidFill>
                <a:effectLst/>
                <a:latin typeface="Arial"/>
                <a:ea typeface="Arial"/>
                <a:cs typeface="Arial"/>
                <a:sym typeface="Arial"/>
              </a:rPr>
              <a:t>The finding that </a:t>
            </a:r>
            <a:r>
              <a:rPr lang="en-US" sz="1100" b="1" i="0" u="none" strike="noStrike" cap="none" dirty="0">
                <a:solidFill>
                  <a:srgbClr val="000000"/>
                </a:solidFill>
                <a:effectLst/>
                <a:latin typeface="Arial"/>
                <a:ea typeface="Arial"/>
                <a:cs typeface="Arial"/>
                <a:sym typeface="Arial"/>
              </a:rPr>
              <a:t>important high‑rotation tracks are present in both datasets</a:t>
            </a:r>
            <a:r>
              <a:rPr lang="en-US" sz="1100" b="0" i="0" u="none" strike="noStrike" cap="none" dirty="0">
                <a:solidFill>
                  <a:srgbClr val="000000"/>
                </a:solidFill>
                <a:effectLst/>
                <a:latin typeface="Arial"/>
                <a:ea typeface="Arial"/>
                <a:cs typeface="Arial"/>
                <a:sym typeface="Arial"/>
              </a:rPr>
              <a:t>.</a:t>
            </a:r>
          </a:p>
          <a:p>
            <a:pPr fontAlgn="t"/>
            <a:r>
              <a:rPr lang="en-US" sz="1100" b="0" i="0" u="none" strike="noStrike" cap="none" dirty="0">
                <a:solidFill>
                  <a:srgbClr val="000000"/>
                </a:solidFill>
                <a:effectLst/>
                <a:latin typeface="Arial"/>
                <a:ea typeface="Arial"/>
                <a:cs typeface="Arial"/>
                <a:sym typeface="Arial"/>
              </a:rPr>
              <a:t>Therefore, switching to usage-based evidence will change some allocations but </a:t>
            </a:r>
            <a:r>
              <a:rPr lang="en-US" sz="1100" b="1" i="0" u="none" strike="noStrike" cap="none" dirty="0">
                <a:solidFill>
                  <a:srgbClr val="000000"/>
                </a:solidFill>
                <a:effectLst/>
                <a:latin typeface="Arial"/>
                <a:ea typeface="Arial"/>
                <a:cs typeface="Arial"/>
                <a:sym typeface="Arial"/>
              </a:rPr>
              <a:t>not radically distort outcomes</a:t>
            </a:r>
            <a:r>
              <a:rPr lang="en-US" sz="1100" b="0" i="0" u="none" strike="noStrike" cap="none" dirty="0">
                <a:solidFill>
                  <a:srgbClr val="000000"/>
                </a:solidFill>
                <a:effectLst/>
                <a:latin typeface="Arial"/>
                <a:ea typeface="Arial"/>
                <a:cs typeface="Arial"/>
                <a:sym typeface="Arial"/>
              </a:rPr>
              <a:t>.</a:t>
            </a:r>
          </a:p>
          <a:p>
            <a:pPr fontAlgn="t"/>
            <a:r>
              <a:rPr lang="en-US" sz="1100" b="0" i="0" u="none" strike="noStrike" cap="none" dirty="0">
                <a:solidFill>
                  <a:srgbClr val="000000"/>
                </a:solidFill>
                <a:effectLst/>
                <a:latin typeface="Arial"/>
                <a:ea typeface="Arial"/>
                <a:cs typeface="Arial"/>
                <a:sym typeface="Arial"/>
              </a:rPr>
              <a:t>The report explicitly states this insight in the discussion about distribution‑impact moderation.</a:t>
            </a:r>
          </a:p>
          <a:p>
            <a:pPr marL="158750" indent="0" fontAlgn="t">
              <a:buNone/>
            </a:pPr>
            <a:r>
              <a:rPr lang="en-US" sz="1100" b="1" i="0" u="none" strike="noStrike" cap="none" dirty="0">
                <a:solidFill>
                  <a:srgbClr val="000000"/>
                </a:solidFill>
                <a:effectLst/>
                <a:latin typeface="Arial"/>
                <a:ea typeface="Arial"/>
                <a:cs typeface="Arial"/>
                <a:sym typeface="Arial"/>
              </a:rPr>
              <a:t>6. “80% of venues support usage‑based remuneration, validating adoption readiness.”</a:t>
            </a:r>
          </a:p>
          <a:p>
            <a:pPr fontAlgn="t"/>
            <a:r>
              <a:rPr lang="en-US" sz="1100" b="0" i="0" u="none" strike="noStrike" cap="none" dirty="0">
                <a:solidFill>
                  <a:srgbClr val="000000"/>
                </a:solidFill>
                <a:effectLst/>
                <a:latin typeface="Arial"/>
                <a:ea typeface="Arial"/>
                <a:cs typeface="Arial"/>
                <a:sym typeface="Arial"/>
              </a:rPr>
              <a:t>This is taken from the survey section:</a:t>
            </a:r>
          </a:p>
          <a:p>
            <a:pPr fontAlgn="t"/>
            <a:r>
              <a:rPr lang="en-US" sz="1100" b="0" i="0" u="none" strike="noStrike" cap="none" dirty="0">
                <a:solidFill>
                  <a:srgbClr val="000000"/>
                </a:solidFill>
                <a:effectLst/>
                <a:latin typeface="Arial"/>
                <a:ea typeface="Arial"/>
                <a:cs typeface="Arial"/>
                <a:sym typeface="Arial"/>
              </a:rPr>
              <a:t>Survey responses show that </a:t>
            </a:r>
            <a:r>
              <a:rPr lang="en-US" sz="1100" b="1" i="0" u="none" strike="noStrike" cap="none" dirty="0">
                <a:solidFill>
                  <a:srgbClr val="000000"/>
                </a:solidFill>
                <a:effectLst/>
                <a:latin typeface="Arial"/>
                <a:ea typeface="Arial"/>
                <a:cs typeface="Arial"/>
                <a:sym typeface="Arial"/>
              </a:rPr>
              <a:t>80% of venues say royalties should reflect actual music played</a:t>
            </a:r>
            <a:r>
              <a:rPr lang="en-US" sz="1100" b="0" i="0" u="none" strike="noStrike" cap="none" dirty="0">
                <a:solidFill>
                  <a:srgbClr val="000000"/>
                </a:solidFill>
                <a:effectLst/>
                <a:latin typeface="Arial"/>
                <a:ea typeface="Arial"/>
                <a:cs typeface="Arial"/>
                <a:sym typeface="Arial"/>
              </a:rPr>
              <a: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presented as a strong indicator of stakeholder acceptance.</a:t>
            </a:r>
          </a:p>
          <a:p>
            <a:pPr fontAlgn="t"/>
            <a:endParaRPr lang="en-US" sz="1100" b="0" i="0" u="none" strike="noStrike" cap="none" dirty="0">
              <a:solidFill>
                <a:srgbClr val="000000"/>
              </a:solidFill>
              <a:effectLst/>
              <a:latin typeface="Arial"/>
              <a:ea typeface="Arial"/>
              <a:cs typeface="Arial"/>
              <a:sym typeface="Arial"/>
            </a:endParaRPr>
          </a:p>
          <a:p>
            <a:pPr marL="158750" indent="0" fontAlgn="t">
              <a:buNone/>
            </a:pPr>
            <a:endParaRPr lang="en-US" sz="1100" b="0" i="0" u="none" strike="noStrike" cap="none" dirty="0">
              <a:solidFill>
                <a:srgbClr val="000000"/>
              </a:solidFill>
              <a:effectLst/>
              <a:latin typeface="Arial"/>
              <a:ea typeface="Arial"/>
              <a:cs typeface="Arial"/>
              <a:sym typeface="Arial"/>
            </a:endParaRPr>
          </a:p>
          <a:p>
            <a:pPr fontAlgn="t"/>
            <a:endParaRPr lang="en-US" sz="1100" b="0" i="0" u="none" strike="noStrike" cap="none" dirty="0">
              <a:solidFill>
                <a:srgbClr val="000000"/>
              </a:solidFill>
              <a:effectLst/>
              <a:latin typeface="Arial"/>
              <a:ea typeface="Arial"/>
              <a:cs typeface="Arial"/>
              <a:sym typeface="Arial"/>
            </a:endParaRPr>
          </a:p>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81917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2FD30-E317-5B9B-D8CE-55024387EDA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258C2BA-7AF8-BB5E-E710-D56E08B6A9F9}"/>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F0798BD6-845E-937B-BD89-A6957191817E}"/>
              </a:ext>
            </a:extLst>
          </p:cNvPr>
          <p:cNvSpPr>
            <a:spLocks noGrp="1"/>
          </p:cNvSpPr>
          <p:nvPr>
            <p:ph type="body" idx="1"/>
          </p:nvPr>
        </p:nvSpPr>
        <p:spPr/>
        <p:txBody>
          <a:bodyPr/>
          <a:lstStyle/>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56556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8026-E470-A6C6-CD88-8E3324DC016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A1CF4C9-DA26-E18B-D6F5-CFE9F6ED3B6F}"/>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7D12B21B-D207-338A-744D-0AFBF72E8526}"/>
              </a:ext>
            </a:extLst>
          </p:cNvPr>
          <p:cNvSpPr>
            <a:spLocks noGrp="1"/>
          </p:cNvSpPr>
          <p:nvPr>
            <p:ph type="body" idx="1"/>
          </p:nvPr>
        </p:nvSpPr>
        <p:spPr/>
        <p:txBody>
          <a:bodyPr/>
          <a:lstStyle/>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42726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AB35-F8CC-9B63-F94B-2606F193D30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A99E34-7DDC-5DD8-9BC3-1EBE71821220}"/>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C9D1326B-F9E1-E953-BE2E-F735E1193F8C}"/>
              </a:ext>
            </a:extLst>
          </p:cNvPr>
          <p:cNvSpPr>
            <a:spLocks noGrp="1"/>
          </p:cNvSpPr>
          <p:nvPr>
            <p:ph type="body" idx="1"/>
          </p:nvPr>
        </p:nvSpPr>
        <p:spPr/>
        <p:txBody>
          <a:bodyPr/>
          <a:lstStyle/>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77469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68AD-7EA5-2456-1758-660542CF29B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518CE58-E4FB-F0DB-531B-1B13FE402622}"/>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4FBE7F03-B9DE-CA11-83CE-136FC2CD24E9}"/>
              </a:ext>
            </a:extLst>
          </p:cNvPr>
          <p:cNvSpPr>
            <a:spLocks noGrp="1"/>
          </p:cNvSpPr>
          <p:nvPr>
            <p:ph type="body" idx="1"/>
          </p:nvPr>
        </p:nvSpPr>
        <p:spPr/>
        <p:txBody>
          <a:bodyPr/>
          <a:lstStyle/>
          <a:p>
            <a:r>
              <a:rPr lang="en-US" dirty="0"/>
              <a:t>Music360 enables clear, evidence-based assessment of policy changes:</a:t>
            </a:r>
          </a:p>
          <a:p>
            <a:pPr lvl="1"/>
            <a:r>
              <a:rPr lang="en-US" dirty="0"/>
              <a:t>RAAP/PPI case modeled using e3 value approach (Living Lab evidence)</a:t>
            </a:r>
          </a:p>
          <a:p>
            <a:pPr lvl="1"/>
            <a:r>
              <a:rPr lang="en-US" dirty="0"/>
              <a:t>Model reproduced real CMO distribution results with &lt;1% deviation</a:t>
            </a:r>
          </a:p>
          <a:p>
            <a:pPr lvl="1"/>
            <a:r>
              <a:rPr lang="en-US" dirty="0"/>
              <a:t>Allows simulation of ‘before vs after’ money flows under new legal rules</a:t>
            </a:r>
          </a:p>
          <a:p>
            <a:pPr lvl="1"/>
            <a:r>
              <a:rPr lang="en-US" dirty="0"/>
              <a:t>Stakeholders can see exactly who gains/loses from policy changes</a:t>
            </a:r>
          </a:p>
          <a:p>
            <a:pPr lvl="1"/>
            <a:r>
              <a:rPr lang="en-US" dirty="0"/>
              <a:t>Improves trust and clarity in royalty governance</a:t>
            </a:r>
          </a:p>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90109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436E-6484-0E9F-C581-7CC886E6335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3971C8F-2EFB-50CD-4FE9-0131551FCBED}"/>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9B6B562F-35F2-9F13-4120-C02B51CF606B}"/>
              </a:ext>
            </a:extLst>
          </p:cNvPr>
          <p:cNvSpPr>
            <a:spLocks noGrp="1"/>
          </p:cNvSpPr>
          <p:nvPr>
            <p:ph type="body" idx="1"/>
          </p:nvPr>
        </p:nvSpPr>
        <p:spPr/>
        <p:txBody>
          <a:bodyPr/>
          <a:lstStyle/>
          <a:p>
            <a:pPr marL="158750" indent="0" fontAlgn="t">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97665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750CF-9C5D-65F9-7C98-F8B9E5EE2B3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3EB811B-BDA8-6241-A9D0-7D019D2AC3CA}"/>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59095DF1-975F-D4E8-FDC6-0F7A26C7AB8B}"/>
              </a:ext>
            </a:extLst>
          </p:cNvPr>
          <p:cNvSpPr>
            <a:spLocks noGrp="1"/>
          </p:cNvSpPr>
          <p:nvPr>
            <p:ph type="body" idx="1"/>
          </p:nvPr>
        </p:nvSpPr>
        <p:spPr/>
        <p:txBody>
          <a:bodyPr/>
          <a:lstStyle/>
          <a:p>
            <a:pPr marL="158750" indent="0" fontAlgn="t">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77674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4E75A56-B05C-23E8-6F2D-52986F5AE49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420DAB1-1811-F74C-5EB8-7560AB18C7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397DC3FC-E22F-0B18-550F-C4C623DDB4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45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9F8D9D-5710-C156-029E-9AC788E5FA6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AB34CDB-0150-E723-6E8F-463A0230AC5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8A3F14FA-4FC7-FB93-CBEE-F8F036B44B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258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B2036F8-7EC9-FEFD-A0A3-803CE45E845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021A1AF-CA00-2C48-5EA6-EC825068F02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Welcome to my presentation of the first </a:t>
            </a:r>
            <a:r>
              <a:rPr lang="en-GB" sz="1100" b="0" i="0" u="none" strike="noStrike" cap="none" dirty="0" err="1">
                <a:solidFill>
                  <a:srgbClr val="000000"/>
                </a:solidFill>
                <a:effectLst/>
                <a:latin typeface="Arial"/>
                <a:ea typeface="Arial"/>
                <a:cs typeface="Arial"/>
                <a:sym typeface="Arial"/>
              </a:rPr>
              <a:t>workpackage</a:t>
            </a:r>
            <a:r>
              <a:rPr lang="en-GB" sz="1100" b="0" i="0" u="none" strike="noStrike" cap="none" dirty="0">
                <a:solidFill>
                  <a:srgbClr val="000000"/>
                </a:solidFill>
                <a:effectLst/>
                <a:latin typeface="Arial"/>
                <a:ea typeface="Arial"/>
                <a:cs typeface="Arial"/>
                <a:sym typeface="Arial"/>
              </a:rPr>
              <a:t> of the Music 360 project. This work package builds the theoretical foundation for measuring the value of music in Music360. And to give a bit of an overview of this </a:t>
            </a:r>
            <a:r>
              <a:rPr lang="en-GB" sz="1100" b="0" i="0" u="none" strike="noStrike" cap="none" dirty="0" err="1">
                <a:solidFill>
                  <a:srgbClr val="000000"/>
                </a:solidFill>
                <a:effectLst/>
                <a:latin typeface="Arial"/>
                <a:ea typeface="Arial"/>
                <a:cs typeface="Arial"/>
                <a:sym typeface="Arial"/>
              </a:rPr>
              <a:t>workpackage</a:t>
            </a:r>
            <a:r>
              <a:rPr lang="en-GB" sz="1100" b="0" i="0" u="none" strike="noStrike" cap="none" dirty="0">
                <a:solidFill>
                  <a:srgbClr val="000000"/>
                </a:solidFill>
                <a:effectLst/>
                <a:latin typeface="Arial"/>
                <a:ea typeface="Arial"/>
                <a:cs typeface="Arial"/>
                <a:sym typeface="Arial"/>
              </a:rPr>
              <a:t> we included a table that gives an overview of the different aspects of the project. We started with a set of questions: what are the different components of music we should take into account, how these components interact and relate, what methods and data do we need to be able to say something meaningful about the value of music. These questions were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C7EA76A0-BB8C-B640-240F-7AF4C11382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3680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6A2758-6546-D5C1-D213-EFF9EDF75EC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6C125A0-D545-C40B-1FFB-37A7C35102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CF878476-001D-3391-DC2E-78E7B6EDB5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4285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C57417-6EFF-4142-D97E-D1D84C17F48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B67AE2F-7158-C367-E080-1FF363C6C4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AF03D4ED-245F-714C-87A2-99081AE1B3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926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dirty="0"/>
              <a:t>To start with the question why we would need a framework: Music has many values (economic, social, cultural, therapeutic), but the knowledge about these values is fragmented in literature: there is quite some stuff on economic outcomes of background music, there is some literature on the therapeutic value of music, in the area of music therapy: how music can be used distract from treatments, etcetera.  There is also literature on the way music is creating value in a cultural sense, and music in the context of social relations: how people bond with other people over music, what music means to people, how they enjoy music and so on and on. </a:t>
            </a:r>
            <a:r>
              <a:rPr lang="en-GB" sz="1100" b="0" i="0" u="none" strike="noStrike" cap="none" dirty="0">
                <a:solidFill>
                  <a:srgbClr val="000000"/>
                </a:solidFill>
                <a:effectLst/>
                <a:latin typeface="Arial"/>
                <a:cs typeface="Arial"/>
                <a:sym typeface="Arial"/>
              </a:rPr>
              <a:t>So, t</a:t>
            </a:r>
            <a:r>
              <a:rPr lang="en-GB" sz="1100" b="0" i="0" u="none" strike="noStrike" cap="none" dirty="0">
                <a:solidFill>
                  <a:srgbClr val="000000"/>
                </a:solidFill>
                <a:effectLst/>
                <a:latin typeface="Arial"/>
                <a:ea typeface="Arial"/>
                <a:cs typeface="Arial"/>
                <a:sym typeface="Arial"/>
              </a:rPr>
              <a:t>he value of music is multidimensional, but existing approaches only quantify the economic value, and the relation between economic and non-economic values is not really investigated: there are many different areas of research, but they are rather unconnected.</a:t>
            </a:r>
          </a:p>
          <a:p>
            <a:pPr marL="0" lvl="0" indent="0" algn="l"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So, this first work package addresses the need for a </a:t>
            </a:r>
            <a:r>
              <a:rPr lang="en-GB" sz="1100" b="1" i="0" u="none" strike="noStrike" cap="none" dirty="0">
                <a:solidFill>
                  <a:srgbClr val="000000"/>
                </a:solidFill>
                <a:effectLst/>
                <a:latin typeface="Arial"/>
                <a:ea typeface="Arial"/>
                <a:cs typeface="Arial"/>
                <a:sym typeface="Arial"/>
              </a:rPr>
              <a:t>comprehensive, theory‑based approach</a:t>
            </a:r>
            <a:r>
              <a:rPr lang="en-GB" sz="1100" b="0" i="0" u="none" strike="noStrike" cap="none" dirty="0">
                <a:solidFill>
                  <a:srgbClr val="000000"/>
                </a:solidFill>
                <a:effectLst/>
                <a:latin typeface="Arial"/>
                <a:ea typeface="Arial"/>
                <a:cs typeface="Arial"/>
                <a:sym typeface="Arial"/>
              </a:rPr>
              <a:t> that includes cultural, social, emotional/therapeutic, and economic values, and makes them measurable.</a:t>
            </a:r>
          </a:p>
          <a:p>
            <a:endParaRPr lang="en-NL" dirty="0"/>
          </a:p>
        </p:txBody>
      </p:sp>
    </p:spTree>
    <p:extLst>
      <p:ext uri="{BB962C8B-B14F-4D97-AF65-F5344CB8AC3E}">
        <p14:creationId xmlns:p14="http://schemas.microsoft.com/office/powerpoint/2010/main" val="368957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This model is the foundation for making all these value dimensions measurable in the digital platform. It starts from the general container of music value, and divides into economic value in green and non-economic values of cultural, social and therapeutic values in orange. These value categories are in themselves again representative for many more subcategories of value. The different list of values and </a:t>
            </a:r>
            <a:r>
              <a:rPr lang="en-GB" sz="1100" b="0" i="0" u="none" strike="noStrike" cap="none" dirty="0" err="1">
                <a:solidFill>
                  <a:srgbClr val="000000"/>
                </a:solidFill>
                <a:effectLst/>
                <a:latin typeface="Arial"/>
                <a:ea typeface="Arial"/>
                <a:cs typeface="Arial"/>
                <a:sym typeface="Arial"/>
              </a:rPr>
              <a:t>subvalues</a:t>
            </a:r>
            <a:r>
              <a:rPr lang="en-GB" sz="1100" b="0" i="0" u="none" strike="noStrike" cap="none" dirty="0">
                <a:solidFill>
                  <a:srgbClr val="000000"/>
                </a:solidFill>
                <a:effectLst/>
                <a:latin typeface="Arial"/>
                <a:ea typeface="Arial"/>
                <a:cs typeface="Arial"/>
                <a:sym typeface="Arial"/>
              </a:rPr>
              <a:t> were taken from the extensive literature search that is the first part of this </a:t>
            </a:r>
            <a:r>
              <a:rPr lang="en-GB" sz="1100" b="0" i="0" u="none" strike="noStrike" cap="none" dirty="0" err="1">
                <a:solidFill>
                  <a:srgbClr val="000000"/>
                </a:solidFill>
                <a:effectLst/>
                <a:latin typeface="Arial"/>
                <a:ea typeface="Arial"/>
                <a:cs typeface="Arial"/>
                <a:sym typeface="Arial"/>
              </a:rPr>
              <a:t>workpackage</a:t>
            </a:r>
            <a:r>
              <a:rPr lang="en-GB" sz="1100" b="0" i="0" u="none" strike="noStrike" cap="none" dirty="0">
                <a:solidFill>
                  <a:srgbClr val="000000"/>
                </a:solidFill>
                <a:effectLst/>
                <a:latin typeface="Arial"/>
                <a:ea typeface="Arial"/>
                <a:cs typeface="Arial"/>
                <a:sym typeface="Arial"/>
              </a:rPr>
              <a:t>. Of course this list is on the one hand not complete and on the other hand too extensive to investigate, but it gives an indication of the content of each of these value categories.</a:t>
            </a:r>
            <a:endParaRPr lang="en-NL" dirty="0"/>
          </a:p>
        </p:txBody>
      </p:sp>
    </p:spTree>
    <p:extLst>
      <p:ext uri="{BB962C8B-B14F-4D97-AF65-F5344CB8AC3E}">
        <p14:creationId xmlns:p14="http://schemas.microsoft.com/office/powerpoint/2010/main" val="260966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BD7C-DF27-3E14-742C-4815EA19A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38D66-8F05-F46E-F46A-8956130C0C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B1CF88-8BB4-6FF4-A9BD-386006750139}"/>
              </a:ext>
            </a:extLst>
          </p:cNvPr>
          <p:cNvSpPr>
            <a:spLocks noGrp="1"/>
          </p:cNvSpPr>
          <p:nvPr>
            <p:ph type="body" idx="1"/>
          </p:nvPr>
        </p:nvSpPr>
        <p:spPr/>
        <p:txBody>
          <a:bodyPr/>
          <a:lstStyle/>
          <a:p>
            <a:r>
              <a:rPr lang="en-NL" dirty="0"/>
              <a:t>So our conceptual model shows the way music is creating economic and non-economic values. Our next step is to see how we can investigate value creation accross different contexts. For this we developed a matrix based on where the music is played, were we made the distinction between indoor and outdoor venues on the horizontal axis. And the other distinction that we made was between foreground and background use of music. Within each of these quadrants we identified what kind of value creation might be most salient. </a:t>
            </a:r>
          </a:p>
        </p:txBody>
      </p:sp>
    </p:spTree>
    <p:extLst>
      <p:ext uri="{BB962C8B-B14F-4D97-AF65-F5344CB8AC3E}">
        <p14:creationId xmlns:p14="http://schemas.microsoft.com/office/powerpoint/2010/main" val="156608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L" dirty="0"/>
              <a:t>Combining the matrix with the conceptual model we thought about different ways of collecting data to measure the ways music creates value. The idea was that we would measure the different forms of value creation, as well as cover each of the quadrants, indoor outdoor and background-foreground music. Depending on these different contexts, this gave us directions which value do we want to measure, which stakeholders do we want to investigate, and which venues can we ask to collaborate in the Living Labs.</a:t>
            </a:r>
          </a:p>
          <a:p>
            <a:r>
              <a:rPr lang="en-NL" dirty="0"/>
              <a:t>Based on these considerations we developed different data collection methods, both qualitative as well as quantitative. For more in depth exploration of how music is perceived and used in service-settings we proposed to use interviews. To measure how music created cultural and emotional values indoors and outdoors we used a combination of qualitative and quantitative data-collection. Therapeutic value was also measured both quantitative and qualitative, with interviews and surveys. For the way music created value in a retail environment we relied on field experiments. The size of the experiments varied, from small scale interventions li</a:t>
            </a:r>
            <a:r>
              <a:rPr lang="en-GB" dirty="0" err="1"/>
              <a:t>ke</a:t>
            </a:r>
            <a:r>
              <a:rPr lang="en-NL" dirty="0"/>
              <a:t> the music therapy setting in Spain, to nation wide experiments like for instance in the Netherlands and Finland. Another way in which the value of music was measured was by using existing data from music venues.</a:t>
            </a:r>
          </a:p>
          <a:p>
            <a:endParaRPr lang="en-NL" dirty="0"/>
          </a:p>
          <a:p>
            <a:r>
              <a:rPr lang="en-NL" dirty="0"/>
              <a:t>To make this information accessible and meaningful we proposed different methods of analysis. </a:t>
            </a:r>
            <a:r>
              <a:rPr lang="en-GB" dirty="0"/>
              <a:t>F</a:t>
            </a:r>
            <a:r>
              <a:rPr lang="en-NL" dirty="0"/>
              <a:t>or the interview data, which is qualitative, we proposed to use content and thematic analysis. For instance research in Ireland and Spain was based on interviews and thus a qualitative analysis. For the quantitatitve data we used different statistical methods. </a:t>
            </a:r>
            <a:r>
              <a:rPr lang="en-GB" dirty="0"/>
              <a:t>F</a:t>
            </a:r>
            <a:r>
              <a:rPr lang="en-NL" dirty="0"/>
              <a:t>rom descriptive univariate statistics like counts, means and correlations to more advances data science techniques in the field experiments and the enriched music playing data analysis</a:t>
            </a:r>
          </a:p>
        </p:txBody>
      </p:sp>
    </p:spTree>
    <p:extLst>
      <p:ext uri="{BB962C8B-B14F-4D97-AF65-F5344CB8AC3E}">
        <p14:creationId xmlns:p14="http://schemas.microsoft.com/office/powerpoint/2010/main" val="382563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
        <p:nvSpPr>
          <p:cNvPr id="20" name="Google Shape;20;p19"/>
          <p:cNvSpPr txBox="1">
            <a:spLocks noGrp="1"/>
          </p:cNvSpPr>
          <p:nvPr>
            <p:ph type="body" idx="1"/>
          </p:nvPr>
        </p:nvSpPr>
        <p:spPr>
          <a:xfrm>
            <a:off x="652463" y="1982788"/>
            <a:ext cx="10701337" cy="3892550"/>
          </a:xfrm>
          <a:prstGeom prst="rect">
            <a:avLst/>
          </a:prstGeom>
          <a:noFill/>
          <a:ln>
            <a:noFill/>
          </a:ln>
        </p:spPr>
        <p:txBody>
          <a:bodyPr spcFirstLastPara="1" wrap="square" lIns="91425" tIns="45700" rIns="91425" bIns="45700" anchor="t" anchorCtr="0">
            <a:noAutofit/>
          </a:bodyPr>
          <a:lstStyle>
            <a:lvl1pPr marL="457200" lvl="0" indent="-323850" algn="l">
              <a:lnSpc>
                <a:spcPct val="120000"/>
              </a:lnSpc>
              <a:spcBef>
                <a:spcPts val="1000"/>
              </a:spcBef>
              <a:spcAft>
                <a:spcPts val="0"/>
              </a:spcAft>
              <a:buClr>
                <a:srgbClr val="0070C0"/>
              </a:buClr>
              <a:buSzPts val="1500"/>
              <a:buChar char="•"/>
              <a:defRPr>
                <a:solidFill>
                  <a:srgbClr val="0070C0"/>
                </a:solidFill>
                <a:latin typeface="Arial"/>
                <a:ea typeface="Arial"/>
                <a:cs typeface="Arial"/>
                <a:sym typeface="Arial"/>
              </a:defRPr>
            </a:lvl1pPr>
            <a:lvl2pPr marL="914400" lvl="1" indent="-314325" algn="l">
              <a:lnSpc>
                <a:spcPct val="120000"/>
              </a:lnSpc>
              <a:spcBef>
                <a:spcPts val="500"/>
              </a:spcBef>
              <a:spcAft>
                <a:spcPts val="0"/>
              </a:spcAft>
              <a:buClr>
                <a:srgbClr val="0070C0"/>
              </a:buClr>
              <a:buSzPts val="1350"/>
              <a:buChar char="•"/>
              <a:defRPr>
                <a:solidFill>
                  <a:srgbClr val="0070C0"/>
                </a:solidFill>
                <a:latin typeface="Arial"/>
                <a:ea typeface="Arial"/>
                <a:cs typeface="Arial"/>
                <a:sym typeface="Arial"/>
              </a:defRPr>
            </a:lvl2pPr>
            <a:lvl3pPr marL="1371600" lvl="2" indent="-304800" algn="l">
              <a:lnSpc>
                <a:spcPct val="120000"/>
              </a:lnSpc>
              <a:spcBef>
                <a:spcPts val="500"/>
              </a:spcBef>
              <a:spcAft>
                <a:spcPts val="0"/>
              </a:spcAft>
              <a:buClr>
                <a:srgbClr val="0070C0"/>
              </a:buClr>
              <a:buSzPts val="1200"/>
              <a:buChar char="•"/>
              <a:defRPr>
                <a:solidFill>
                  <a:srgbClr val="0070C0"/>
                </a:solidFill>
                <a:latin typeface="Arial"/>
                <a:ea typeface="Arial"/>
                <a:cs typeface="Arial"/>
                <a:sym typeface="Arial"/>
              </a:defRPr>
            </a:lvl3pPr>
            <a:lvl4pPr marL="1828800" lvl="3" indent="-295275" algn="l">
              <a:lnSpc>
                <a:spcPct val="120000"/>
              </a:lnSpc>
              <a:spcBef>
                <a:spcPts val="500"/>
              </a:spcBef>
              <a:spcAft>
                <a:spcPts val="0"/>
              </a:spcAft>
              <a:buClr>
                <a:srgbClr val="0070C0"/>
              </a:buClr>
              <a:buSzPts val="1050"/>
              <a:buChar char="•"/>
              <a:defRPr>
                <a:solidFill>
                  <a:srgbClr val="0070C0"/>
                </a:solidFill>
                <a:latin typeface="Arial"/>
                <a:ea typeface="Arial"/>
                <a:cs typeface="Arial"/>
                <a:sym typeface="Arial"/>
              </a:defRPr>
            </a:lvl4pPr>
            <a:lvl5pPr marL="2286000" lvl="4" indent="-295275" algn="l">
              <a:lnSpc>
                <a:spcPct val="120000"/>
              </a:lnSpc>
              <a:spcBef>
                <a:spcPts val="500"/>
              </a:spcBef>
              <a:spcAft>
                <a:spcPts val="0"/>
              </a:spcAft>
              <a:buClr>
                <a:srgbClr val="0070C0"/>
              </a:buClr>
              <a:buSzPts val="1050"/>
              <a:buChar char="•"/>
              <a:defRPr>
                <a:solidFill>
                  <a:srgbClr val="0070C0"/>
                </a:solidFill>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52372" y="647700"/>
            <a:ext cx="4119654" cy="1714500"/>
          </a:xfrm>
          <a:prstGeom prst="rect">
            <a:avLst/>
          </a:prstGeom>
          <a:noFill/>
          <a:ln>
            <a:noFill/>
          </a:ln>
        </p:spPr>
        <p:txBody>
          <a:bodyPr spcFirstLastPara="1" wrap="square" lIns="91425" tIns="45700" rIns="91425" bIns="45700" anchor="b" anchorCtr="0">
            <a:noAutofit/>
          </a:bodyPr>
          <a:lstStyle>
            <a:lvl1pPr lvl="0" algn="l">
              <a:lnSpc>
                <a:spcPct val="120000"/>
              </a:lnSpc>
              <a:spcBef>
                <a:spcPts val="0"/>
              </a:spcBef>
              <a:spcAft>
                <a:spcPts val="0"/>
              </a:spcAft>
              <a:buSzPts val="1400"/>
              <a:buNone/>
              <a:defRPr sz="3200">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62" name="Google Shape;62;p14"/>
          <p:cNvSpPr>
            <a:spLocks noGrp="1"/>
          </p:cNvSpPr>
          <p:nvPr>
            <p:ph type="pic" idx="2"/>
          </p:nvPr>
        </p:nvSpPr>
        <p:spPr>
          <a:xfrm>
            <a:off x="5486400" y="914400"/>
            <a:ext cx="5791200" cy="5029199"/>
          </a:xfrm>
          <a:prstGeom prst="rect">
            <a:avLst/>
          </a:prstGeom>
          <a:noFill/>
          <a:ln>
            <a:noFill/>
          </a:ln>
        </p:spPr>
      </p:sp>
      <p:sp>
        <p:nvSpPr>
          <p:cNvPr id="63" name="Google Shape;63;p14"/>
          <p:cNvSpPr txBox="1">
            <a:spLocks noGrp="1"/>
          </p:cNvSpPr>
          <p:nvPr>
            <p:ph type="body" idx="1"/>
          </p:nvPr>
        </p:nvSpPr>
        <p:spPr>
          <a:xfrm>
            <a:off x="652372" y="2697480"/>
            <a:ext cx="4119654" cy="31715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200"/>
              <a:buNone/>
              <a:defRPr sz="1600"/>
            </a:lvl1pPr>
            <a:lvl2pPr marL="914400" lvl="1" indent="-228600" algn="l">
              <a:lnSpc>
                <a:spcPct val="120000"/>
              </a:lnSpc>
              <a:spcBef>
                <a:spcPts val="500"/>
              </a:spcBef>
              <a:spcAft>
                <a:spcPts val="0"/>
              </a:spcAft>
              <a:buSzPts val="1050"/>
              <a:buNone/>
              <a:defRPr sz="1400"/>
            </a:lvl2pPr>
            <a:lvl3pPr marL="1371600" lvl="2" indent="-228600" algn="l">
              <a:lnSpc>
                <a:spcPct val="120000"/>
              </a:lnSpc>
              <a:spcBef>
                <a:spcPts val="500"/>
              </a:spcBef>
              <a:spcAft>
                <a:spcPts val="0"/>
              </a:spcAft>
              <a:buSzPts val="900"/>
              <a:buNone/>
              <a:defRPr sz="1200"/>
            </a:lvl3pPr>
            <a:lvl4pPr marL="1828800" lvl="3" indent="-228600" algn="l">
              <a:lnSpc>
                <a:spcPct val="120000"/>
              </a:lnSpc>
              <a:spcBef>
                <a:spcPts val="500"/>
              </a:spcBef>
              <a:spcAft>
                <a:spcPts val="0"/>
              </a:spcAft>
              <a:buSzPts val="750"/>
              <a:buNone/>
              <a:defRPr sz="1000"/>
            </a:lvl4pPr>
            <a:lvl5pPr marL="2286000" lvl="4" indent="-228600" algn="l">
              <a:lnSpc>
                <a:spcPct val="120000"/>
              </a:lnSpc>
              <a:spcBef>
                <a:spcPts val="500"/>
              </a:spcBef>
              <a:spcAft>
                <a:spcPts val="0"/>
              </a:spcAft>
              <a:buSzPts val="7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4"/>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4"/>
          <p:cNvSpPr txBox="1">
            <a:spLocks noGrp="1"/>
          </p:cNvSpPr>
          <p:nvPr>
            <p:ph type="ftr" idx="11"/>
          </p:nvPr>
        </p:nvSpPr>
        <p:spPr>
          <a:xfrm>
            <a:off x="4684173" y="6321582"/>
            <a:ext cx="273967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52463" y="647700"/>
            <a:ext cx="10625137" cy="1147763"/>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SzPts val="1400"/>
              <a:buNone/>
              <a:defRPr>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rot="5400000">
            <a:off x="4038601" y="-1290637"/>
            <a:ext cx="3848100" cy="10620375"/>
          </a:xfrm>
          <a:prstGeom prst="rect">
            <a:avLst/>
          </a:prstGeom>
          <a:noFill/>
          <a:ln>
            <a:noFill/>
          </a:ln>
        </p:spPr>
        <p:txBody>
          <a:bodyPr spcFirstLastPara="1" wrap="square" lIns="91425" tIns="45700" rIns="91425" bIns="45700" anchor="t" anchorCtr="0">
            <a:noAutofit/>
          </a:bodyPr>
          <a:lstStyle>
            <a:lvl1pPr marL="457200" lvl="0" indent="-314325" algn="l">
              <a:lnSpc>
                <a:spcPct val="120000"/>
              </a:lnSpc>
              <a:spcBef>
                <a:spcPts val="1000"/>
              </a:spcBef>
              <a:spcAft>
                <a:spcPts val="0"/>
              </a:spcAft>
              <a:buSzPts val="1350"/>
              <a:buChar char="•"/>
              <a:defRPr/>
            </a:lvl1pPr>
            <a:lvl2pPr marL="914400" lvl="1" indent="-314325" algn="l">
              <a:lnSpc>
                <a:spcPct val="120000"/>
              </a:lnSpc>
              <a:spcBef>
                <a:spcPts val="500"/>
              </a:spcBef>
              <a:spcAft>
                <a:spcPts val="0"/>
              </a:spcAft>
              <a:buSzPts val="1350"/>
              <a:buChar char="•"/>
              <a:defRPr/>
            </a:lvl2pPr>
            <a:lvl3pPr marL="1371600" lvl="2" indent="-314325" algn="l">
              <a:lnSpc>
                <a:spcPct val="120000"/>
              </a:lnSpc>
              <a:spcBef>
                <a:spcPts val="500"/>
              </a:spcBef>
              <a:spcAft>
                <a:spcPts val="0"/>
              </a:spcAft>
              <a:buSzPts val="1350"/>
              <a:buChar char="•"/>
              <a:defRPr/>
            </a:lvl3pPr>
            <a:lvl4pPr marL="1828800" lvl="3" indent="-314325" algn="l">
              <a:lnSpc>
                <a:spcPct val="120000"/>
              </a:lnSpc>
              <a:spcBef>
                <a:spcPts val="500"/>
              </a:spcBef>
              <a:spcAft>
                <a:spcPts val="0"/>
              </a:spcAft>
              <a:buSzPts val="1350"/>
              <a:buChar char="•"/>
              <a:defRPr/>
            </a:lvl4pPr>
            <a:lvl5pPr marL="2286000" lvl="4" indent="-314325" algn="l">
              <a:lnSpc>
                <a:spcPct val="12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5"/>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5"/>
          <p:cNvSpPr txBox="1">
            <a:spLocks noGrp="1"/>
          </p:cNvSpPr>
          <p:nvPr>
            <p:ph type="ftr" idx="11"/>
          </p:nvPr>
        </p:nvSpPr>
        <p:spPr>
          <a:xfrm>
            <a:off x="4684173" y="6321582"/>
            <a:ext cx="272899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rot="5400000">
            <a:off x="7484110" y="2150110"/>
            <a:ext cx="5295901" cy="2291080"/>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SzPts val="1400"/>
              <a:buNone/>
              <a:defRPr>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75" name="Google Shape;75;p16"/>
          <p:cNvSpPr txBox="1">
            <a:spLocks noGrp="1"/>
          </p:cNvSpPr>
          <p:nvPr>
            <p:ph type="body" idx="1"/>
          </p:nvPr>
        </p:nvSpPr>
        <p:spPr>
          <a:xfrm rot="5400000">
            <a:off x="2064815" y="-764745"/>
            <a:ext cx="5295901" cy="8120789"/>
          </a:xfrm>
          <a:prstGeom prst="rect">
            <a:avLst/>
          </a:prstGeom>
          <a:noFill/>
          <a:ln>
            <a:noFill/>
          </a:ln>
        </p:spPr>
        <p:txBody>
          <a:bodyPr spcFirstLastPara="1" wrap="square" lIns="91425" tIns="45700" rIns="91425" bIns="45700" anchor="t" anchorCtr="0">
            <a:noAutofit/>
          </a:bodyPr>
          <a:lstStyle>
            <a:lvl1pPr marL="457200" lvl="0" indent="-314325" algn="l">
              <a:lnSpc>
                <a:spcPct val="120000"/>
              </a:lnSpc>
              <a:spcBef>
                <a:spcPts val="1000"/>
              </a:spcBef>
              <a:spcAft>
                <a:spcPts val="0"/>
              </a:spcAft>
              <a:buSzPts val="1350"/>
              <a:buChar char="•"/>
              <a:defRPr/>
            </a:lvl1pPr>
            <a:lvl2pPr marL="914400" lvl="1" indent="-314325" algn="l">
              <a:lnSpc>
                <a:spcPct val="120000"/>
              </a:lnSpc>
              <a:spcBef>
                <a:spcPts val="500"/>
              </a:spcBef>
              <a:spcAft>
                <a:spcPts val="0"/>
              </a:spcAft>
              <a:buSzPts val="1350"/>
              <a:buChar char="•"/>
              <a:defRPr/>
            </a:lvl2pPr>
            <a:lvl3pPr marL="1371600" lvl="2" indent="-314325" algn="l">
              <a:lnSpc>
                <a:spcPct val="120000"/>
              </a:lnSpc>
              <a:spcBef>
                <a:spcPts val="500"/>
              </a:spcBef>
              <a:spcAft>
                <a:spcPts val="0"/>
              </a:spcAft>
              <a:buSzPts val="1350"/>
              <a:buChar char="•"/>
              <a:defRPr/>
            </a:lvl3pPr>
            <a:lvl4pPr marL="1828800" lvl="3" indent="-314325" algn="l">
              <a:lnSpc>
                <a:spcPct val="120000"/>
              </a:lnSpc>
              <a:spcBef>
                <a:spcPts val="500"/>
              </a:spcBef>
              <a:spcAft>
                <a:spcPts val="0"/>
              </a:spcAft>
              <a:buSzPts val="1350"/>
              <a:buChar char="•"/>
              <a:defRPr/>
            </a:lvl4pPr>
            <a:lvl5pPr marL="2286000" lvl="4" indent="-314325" algn="l">
              <a:lnSpc>
                <a:spcPct val="12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6"/>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6"/>
          <p:cNvSpPr txBox="1">
            <a:spLocks noGrp="1"/>
          </p:cNvSpPr>
          <p:nvPr>
            <p:ph type="ftr" idx="11"/>
          </p:nvPr>
        </p:nvSpPr>
        <p:spPr>
          <a:xfrm>
            <a:off x="4684172" y="6321582"/>
            <a:ext cx="274872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18"/>
          <p:cNvSpPr txBox="1">
            <a:spLocks noGrp="1"/>
          </p:cNvSpPr>
          <p:nvPr>
            <p:ph type="ctrTitle"/>
          </p:nvPr>
        </p:nvSpPr>
        <p:spPr>
          <a:xfrm>
            <a:off x="3205669" y="0"/>
            <a:ext cx="8450262" cy="3848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8"/>
          <p:cNvSpPr txBox="1">
            <a:spLocks noGrp="1"/>
          </p:cNvSpPr>
          <p:nvPr>
            <p:ph type="subTitle" idx="1"/>
          </p:nvPr>
        </p:nvSpPr>
        <p:spPr>
          <a:xfrm>
            <a:off x="7274431" y="4330361"/>
            <a:ext cx="4381500" cy="1468437"/>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SzPts val="1500"/>
              <a:buChar char="•"/>
              <a:defRPr>
                <a:solidFill>
                  <a:srgbClr val="0070C0"/>
                </a:solidFill>
                <a:latin typeface="Arial"/>
                <a:ea typeface="Arial"/>
                <a:cs typeface="Arial"/>
                <a:sym typeface="Arial"/>
              </a:defRPr>
            </a:lvl1pPr>
            <a:lvl2pPr lvl="1" algn="l">
              <a:lnSpc>
                <a:spcPct val="120000"/>
              </a:lnSpc>
              <a:spcBef>
                <a:spcPts val="500"/>
              </a:spcBef>
              <a:spcAft>
                <a:spcPts val="0"/>
              </a:spcAft>
              <a:buSzPts val="1350"/>
              <a:buChar char="•"/>
              <a:defRPr/>
            </a:lvl2pPr>
            <a:lvl3pPr lvl="2" algn="l">
              <a:lnSpc>
                <a:spcPct val="120000"/>
              </a:lnSpc>
              <a:spcBef>
                <a:spcPts val="500"/>
              </a:spcBef>
              <a:spcAft>
                <a:spcPts val="0"/>
              </a:spcAft>
              <a:buSzPts val="1200"/>
              <a:buChar char="•"/>
              <a:defRPr/>
            </a:lvl3pPr>
            <a:lvl4pPr lvl="3" algn="l">
              <a:lnSpc>
                <a:spcPct val="120000"/>
              </a:lnSpc>
              <a:spcBef>
                <a:spcPts val="500"/>
              </a:spcBef>
              <a:spcAft>
                <a:spcPts val="0"/>
              </a:spcAft>
              <a:buSzPts val="1050"/>
              <a:buChar char="•"/>
              <a:defRPr/>
            </a:lvl4pPr>
            <a:lvl5pPr lvl="4" algn="l">
              <a:lnSpc>
                <a:spcPct val="120000"/>
              </a:lnSpc>
              <a:spcBef>
                <a:spcPts val="500"/>
              </a:spcBef>
              <a:spcAft>
                <a:spcPts val="0"/>
              </a:spcAft>
              <a:buSzPts val="105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a:endParaRPr/>
          </a:p>
        </p:txBody>
      </p:sp>
      <p:pic>
        <p:nvPicPr>
          <p:cNvPr id="15" name="Google Shape;15;p18" descr="Logo, company name&#10;&#10;Description automatically generated"/>
          <p:cNvPicPr preferRelativeResize="0"/>
          <p:nvPr/>
        </p:nvPicPr>
        <p:blipFill rotWithShape="1">
          <a:blip r:embed="rId2">
            <a:alphaModFix/>
          </a:blip>
          <a:srcRect l="2853" t="40582" r="1208"/>
          <a:stretch/>
        </p:blipFill>
        <p:spPr>
          <a:xfrm>
            <a:off x="6921400" y="509134"/>
            <a:ext cx="4197350" cy="1651000"/>
          </a:xfrm>
          <a:prstGeom prst="rect">
            <a:avLst/>
          </a:prstGeom>
          <a:noFill/>
          <a:ln>
            <a:noFill/>
          </a:ln>
        </p:spPr>
      </p:pic>
    </p:spTree>
    <p:extLst>
      <p:ext uri="{BB962C8B-B14F-4D97-AF65-F5344CB8AC3E}">
        <p14:creationId xmlns:p14="http://schemas.microsoft.com/office/powerpoint/2010/main" val="168969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1AA8-8B5B-FCF2-E5B6-142F91A3ABE2}"/>
              </a:ext>
            </a:extLst>
          </p:cNvPr>
          <p:cNvSpPr>
            <a:spLocks noGrp="1"/>
          </p:cNvSpPr>
          <p:nvPr>
            <p:ph type="title"/>
          </p:nvPr>
        </p:nvSpPr>
        <p:spPr/>
        <p:txBody>
          <a:bodyPr/>
          <a:lstStyle/>
          <a:p>
            <a:r>
              <a:rPr lang="en-GB" dirty="0"/>
              <a:t>Click to edit Master title style</a:t>
            </a:r>
          </a:p>
        </p:txBody>
      </p:sp>
      <p:sp>
        <p:nvSpPr>
          <p:cNvPr id="3" name="Footer Placeholder 2">
            <a:extLst>
              <a:ext uri="{FF2B5EF4-FFF2-40B4-BE49-F238E27FC236}">
                <a16:creationId xmlns:a16="http://schemas.microsoft.com/office/drawing/2014/main" id="{68ACA86E-10DD-6377-6602-141214AF0FF8}"/>
              </a:ext>
            </a:extLst>
          </p:cNvPr>
          <p:cNvSpPr>
            <a:spLocks noGrp="1"/>
          </p:cNvSpPr>
          <p:nvPr>
            <p:ph type="ftr" idx="10"/>
          </p:nvPr>
        </p:nvSpPr>
        <p:spPr>
          <a:xfrm>
            <a:off x="3277358" y="6321586"/>
            <a:ext cx="4137435" cy="365125"/>
          </a:xfrm>
          <a:prstGeom prst="rect">
            <a:avLst/>
          </a:prstGeom>
        </p:spPr>
        <p:txBody>
          <a:bodyPr/>
          <a:lstStyle/>
          <a:p>
            <a:r>
              <a:rPr lang="nl-NL"/>
              <a:t>Music360 project no. 101094872</a:t>
            </a:r>
            <a:endParaRPr lang="nl-NL" dirty="0"/>
          </a:p>
        </p:txBody>
      </p:sp>
      <p:sp>
        <p:nvSpPr>
          <p:cNvPr id="4" name="Slide Number Placeholder 3">
            <a:extLst>
              <a:ext uri="{FF2B5EF4-FFF2-40B4-BE49-F238E27FC236}">
                <a16:creationId xmlns:a16="http://schemas.microsoft.com/office/drawing/2014/main" id="{E7E8E4E0-B5C4-FE45-8B01-1CF408C09516}"/>
              </a:ext>
            </a:extLst>
          </p:cNvPr>
          <p:cNvSpPr>
            <a:spLocks noGrp="1"/>
          </p:cNvSpPr>
          <p:nvPr>
            <p:ph type="sldNum" idx="11"/>
          </p:nvPr>
        </p:nvSpPr>
        <p:spPr/>
        <p:txBody>
          <a:bodyPr/>
          <a:lstStyle/>
          <a:p>
            <a:fld id="{00000000-1234-1234-1234-123412341234}" type="slidenum">
              <a:rPr lang="en-NL" smtClean="0"/>
              <a:pPr/>
              <a:t>‹#›</a:t>
            </a:fld>
            <a:endParaRPr lang="en-NL" dirty="0"/>
          </a:p>
        </p:txBody>
      </p:sp>
      <p:sp>
        <p:nvSpPr>
          <p:cNvPr id="12" name="Text Placeholder 11">
            <a:extLst>
              <a:ext uri="{FF2B5EF4-FFF2-40B4-BE49-F238E27FC236}">
                <a16:creationId xmlns:a16="http://schemas.microsoft.com/office/drawing/2014/main" id="{FF51C5F5-6B08-6357-3BFA-34FF6FF101DB}"/>
              </a:ext>
            </a:extLst>
          </p:cNvPr>
          <p:cNvSpPr>
            <a:spLocks noGrp="1"/>
          </p:cNvSpPr>
          <p:nvPr>
            <p:ph type="body" sz="quarter" idx="12"/>
          </p:nvPr>
        </p:nvSpPr>
        <p:spPr>
          <a:xfrm>
            <a:off x="652465" y="1982788"/>
            <a:ext cx="10701337" cy="3892550"/>
          </a:xfrm>
        </p:spPr>
        <p:txBody>
          <a:bodyPr/>
          <a:lstStyle>
            <a:lvl1pPr>
              <a:buClr>
                <a:srgbClr val="0070C0"/>
              </a:buClr>
              <a:defRPr>
                <a:solidFill>
                  <a:srgbClr val="0070C0"/>
                </a:solidFill>
                <a:latin typeface="Arial" panose="020B0604020202020204" pitchFamily="34" charset="0"/>
                <a:cs typeface="Arial" panose="020B0604020202020204" pitchFamily="34" charset="0"/>
              </a:defRPr>
            </a:lvl1pPr>
            <a:lvl2pPr>
              <a:buClr>
                <a:srgbClr val="0070C0"/>
              </a:buClr>
              <a:defRPr>
                <a:solidFill>
                  <a:srgbClr val="0070C0"/>
                </a:solidFill>
                <a:latin typeface="Arial" panose="020B0604020202020204" pitchFamily="34" charset="0"/>
                <a:cs typeface="Arial" panose="020B0604020202020204" pitchFamily="34" charset="0"/>
              </a:defRPr>
            </a:lvl2pPr>
            <a:lvl3pPr>
              <a:buClr>
                <a:srgbClr val="0070C0"/>
              </a:buClr>
              <a:defRPr>
                <a:solidFill>
                  <a:srgbClr val="0070C0"/>
                </a:solidFill>
                <a:latin typeface="Arial" panose="020B0604020202020204" pitchFamily="34" charset="0"/>
                <a:cs typeface="Arial" panose="020B0604020202020204" pitchFamily="34" charset="0"/>
              </a:defRPr>
            </a:lvl3pPr>
            <a:lvl4pPr>
              <a:buClr>
                <a:srgbClr val="0070C0"/>
              </a:buClr>
              <a:defRPr>
                <a:solidFill>
                  <a:srgbClr val="0070C0"/>
                </a:solidFill>
                <a:latin typeface="Arial" panose="020B0604020202020204" pitchFamily="34" charset="0"/>
                <a:cs typeface="Arial" panose="020B0604020202020204" pitchFamily="34" charset="0"/>
              </a:defRPr>
            </a:lvl4pPr>
            <a:lvl5pPr>
              <a:buClr>
                <a:srgbClr val="0070C0"/>
              </a:buClr>
              <a:defRPr>
                <a:solidFill>
                  <a:srgbClr val="0070C0"/>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034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2"/>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2"/>
          <p:cNvSpPr txBox="1">
            <a:spLocks noGrp="1"/>
          </p:cNvSpPr>
          <p:nvPr>
            <p:ph type="ftr" idx="11"/>
          </p:nvPr>
        </p:nvSpPr>
        <p:spPr>
          <a:xfrm>
            <a:off x="4684172" y="6321582"/>
            <a:ext cx="275777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2nd review, April  20th 2026, online</a:t>
            </a:r>
            <a:endParaRPr/>
          </a:p>
        </p:txBody>
      </p:sp>
      <p:sp>
        <p:nvSpPr>
          <p:cNvPr id="45" name="Google Shape;45;p1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extLst>
      <p:ext uri="{BB962C8B-B14F-4D97-AF65-F5344CB8AC3E}">
        <p14:creationId xmlns:p14="http://schemas.microsoft.com/office/powerpoint/2010/main" val="140039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en-US"/>
              <a:t>2nd review, April  20th 2026, online</a:t>
            </a:r>
            <a:endParaRPr lang="fi-FI"/>
          </a:p>
        </p:txBody>
      </p:sp>
      <p:sp>
        <p:nvSpPr>
          <p:cNvPr id="6" name="Slide Number Placeholder 5"/>
          <p:cNvSpPr>
            <a:spLocks noGrp="1"/>
          </p:cNvSpPr>
          <p:nvPr>
            <p:ph type="sldNum" sz="quarter" idx="12"/>
          </p:nvPr>
        </p:nvSpPr>
        <p:spPr/>
        <p:txBody>
          <a:bodyPr/>
          <a:lstStyle/>
          <a:p>
            <a:fld id="{F55D29F4-7542-454B-AD7B-7A67D31F3B72}" type="slidenum">
              <a:rPr lang="fi-FI" smtClean="0"/>
              <a:t>‹#›</a:t>
            </a:fld>
            <a:endParaRPr lang="fi-FI"/>
          </a:p>
        </p:txBody>
      </p:sp>
    </p:spTree>
    <p:extLst>
      <p:ext uri="{BB962C8B-B14F-4D97-AF65-F5344CB8AC3E}">
        <p14:creationId xmlns:p14="http://schemas.microsoft.com/office/powerpoint/2010/main" val="232237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52372" y="647700"/>
            <a:ext cx="4119654" cy="1714500"/>
          </a:xfrm>
          <a:prstGeom prst="rect">
            <a:avLst/>
          </a:prstGeom>
          <a:noFill/>
          <a:ln>
            <a:noFill/>
          </a:ln>
        </p:spPr>
        <p:txBody>
          <a:bodyPr spcFirstLastPara="1" wrap="square" lIns="91425" tIns="45700" rIns="91425" bIns="45700" anchor="b" anchorCtr="0">
            <a:noAutofit/>
          </a:bodyPr>
          <a:lstStyle>
            <a:lvl1pPr lvl="0" algn="l">
              <a:lnSpc>
                <a:spcPct val="120000"/>
              </a:lnSpc>
              <a:spcBef>
                <a:spcPts val="0"/>
              </a:spcBef>
              <a:spcAft>
                <a:spcPts val="0"/>
              </a:spcAft>
              <a:buSzPts val="1400"/>
              <a:buNone/>
              <a:defRPr sz="3200">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5540188" y="914400"/>
            <a:ext cx="5737412" cy="5029199"/>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Char char="•"/>
              <a:defRPr sz="3200"/>
            </a:lvl1pPr>
            <a:lvl2pPr marL="914400" lvl="1" indent="-361950" algn="l">
              <a:lnSpc>
                <a:spcPct val="120000"/>
              </a:lnSpc>
              <a:spcBef>
                <a:spcPts val="500"/>
              </a:spcBef>
              <a:spcAft>
                <a:spcPts val="0"/>
              </a:spcAft>
              <a:buSzPts val="2100"/>
              <a:buChar char="•"/>
              <a:defRPr sz="2800"/>
            </a:lvl2pPr>
            <a:lvl3pPr marL="1371600" lvl="2" indent="-342900" algn="l">
              <a:lnSpc>
                <a:spcPct val="120000"/>
              </a:lnSpc>
              <a:spcBef>
                <a:spcPts val="500"/>
              </a:spcBef>
              <a:spcAft>
                <a:spcPts val="0"/>
              </a:spcAft>
              <a:buSzPts val="1800"/>
              <a:buChar char="•"/>
              <a:defRPr sz="2400"/>
            </a:lvl3pPr>
            <a:lvl4pPr marL="1828800" lvl="3" indent="-323850" algn="l">
              <a:lnSpc>
                <a:spcPct val="120000"/>
              </a:lnSpc>
              <a:spcBef>
                <a:spcPts val="500"/>
              </a:spcBef>
              <a:spcAft>
                <a:spcPts val="0"/>
              </a:spcAft>
              <a:buSzPts val="1500"/>
              <a:buChar char="•"/>
              <a:defRPr sz="2000"/>
            </a:lvl4pPr>
            <a:lvl5pPr marL="2286000" lvl="4" indent="-323850" algn="l">
              <a:lnSpc>
                <a:spcPct val="120000"/>
              </a:lnSpc>
              <a:spcBef>
                <a:spcPts val="500"/>
              </a:spcBef>
              <a:spcAft>
                <a:spcPts val="0"/>
              </a:spcAft>
              <a:buSzPts val="15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13"/>
          <p:cNvSpPr txBox="1">
            <a:spLocks noGrp="1"/>
          </p:cNvSpPr>
          <p:nvPr>
            <p:ph type="body" idx="2"/>
          </p:nvPr>
        </p:nvSpPr>
        <p:spPr>
          <a:xfrm>
            <a:off x="652372" y="2697479"/>
            <a:ext cx="4119654" cy="3246119"/>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200"/>
              <a:buNone/>
              <a:defRPr sz="1600"/>
            </a:lvl1pPr>
            <a:lvl2pPr marL="914400" lvl="1" indent="-228600" algn="l">
              <a:lnSpc>
                <a:spcPct val="120000"/>
              </a:lnSpc>
              <a:spcBef>
                <a:spcPts val="500"/>
              </a:spcBef>
              <a:spcAft>
                <a:spcPts val="0"/>
              </a:spcAft>
              <a:buSzPts val="1050"/>
              <a:buNone/>
              <a:defRPr sz="1400"/>
            </a:lvl2pPr>
            <a:lvl3pPr marL="1371600" lvl="2" indent="-228600" algn="l">
              <a:lnSpc>
                <a:spcPct val="120000"/>
              </a:lnSpc>
              <a:spcBef>
                <a:spcPts val="500"/>
              </a:spcBef>
              <a:spcAft>
                <a:spcPts val="0"/>
              </a:spcAft>
              <a:buSzPts val="900"/>
              <a:buNone/>
              <a:defRPr sz="1200"/>
            </a:lvl3pPr>
            <a:lvl4pPr marL="1828800" lvl="3" indent="-228600" algn="l">
              <a:lnSpc>
                <a:spcPct val="120000"/>
              </a:lnSpc>
              <a:spcBef>
                <a:spcPts val="500"/>
              </a:spcBef>
              <a:spcAft>
                <a:spcPts val="0"/>
              </a:spcAft>
              <a:buSzPts val="750"/>
              <a:buNone/>
              <a:defRPr sz="1000"/>
            </a:lvl4pPr>
            <a:lvl5pPr marL="2286000" lvl="4" indent="-228600" algn="l">
              <a:lnSpc>
                <a:spcPct val="120000"/>
              </a:lnSpc>
              <a:spcBef>
                <a:spcPts val="500"/>
              </a:spcBef>
              <a:spcAft>
                <a:spcPts val="0"/>
              </a:spcAft>
              <a:buSzPts val="7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3"/>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ftr" idx="11"/>
          </p:nvPr>
        </p:nvSpPr>
        <p:spPr>
          <a:xfrm>
            <a:off x="4684172" y="6321582"/>
            <a:ext cx="275777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extLst>
      <p:ext uri="{BB962C8B-B14F-4D97-AF65-F5344CB8AC3E}">
        <p14:creationId xmlns:p14="http://schemas.microsoft.com/office/powerpoint/2010/main" val="9113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10199"/>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body" idx="1"/>
          </p:nvPr>
        </p:nvSpPr>
        <p:spPr>
          <a:xfrm>
            <a:off x="652463" y="2095500"/>
            <a:ext cx="10620375" cy="384810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20000"/>
              </a:lnSpc>
              <a:spcBef>
                <a:spcPts val="1000"/>
              </a:spcBef>
              <a:spcAft>
                <a:spcPts val="0"/>
              </a:spcAft>
              <a:buClr>
                <a:schemeClr val="dk1"/>
              </a:buClr>
              <a:buSzPts val="1500"/>
              <a:buFont typeface="Arial"/>
              <a:buChar char="•"/>
              <a:defRPr sz="2000" b="0" i="0" u="none" strike="noStrike" cap="none">
                <a:solidFill>
                  <a:schemeClr val="dk1"/>
                </a:solidFill>
                <a:latin typeface="Play"/>
                <a:ea typeface="Play"/>
                <a:cs typeface="Play"/>
                <a:sym typeface="Play"/>
              </a:defRPr>
            </a:lvl1pPr>
            <a:lvl2pPr marL="914400" marR="0" lvl="1" indent="-314325" algn="l" rtl="0">
              <a:lnSpc>
                <a:spcPct val="120000"/>
              </a:lnSpc>
              <a:spcBef>
                <a:spcPts val="500"/>
              </a:spcBef>
              <a:spcAft>
                <a:spcPts val="0"/>
              </a:spcAft>
              <a:buClr>
                <a:schemeClr val="dk1"/>
              </a:buClr>
              <a:buSzPts val="1350"/>
              <a:buFont typeface="Arial"/>
              <a:buChar char="•"/>
              <a:defRPr sz="1800" b="0" i="0" u="none" strike="noStrike" cap="none">
                <a:solidFill>
                  <a:schemeClr val="dk1"/>
                </a:solidFill>
                <a:latin typeface="Play"/>
                <a:ea typeface="Play"/>
                <a:cs typeface="Play"/>
                <a:sym typeface="Play"/>
              </a:defRPr>
            </a:lvl2pPr>
            <a:lvl3pPr marL="1371600" marR="0" lvl="2" indent="-304800" algn="l" rtl="0">
              <a:lnSpc>
                <a:spcPct val="120000"/>
              </a:lnSpc>
              <a:spcBef>
                <a:spcPts val="500"/>
              </a:spcBef>
              <a:spcAft>
                <a:spcPts val="0"/>
              </a:spcAft>
              <a:buClr>
                <a:schemeClr val="dk1"/>
              </a:buClr>
              <a:buSzPts val="1200"/>
              <a:buFont typeface="Arial"/>
              <a:buChar char="•"/>
              <a:defRPr sz="1600" b="0" i="0" u="none" strike="noStrike" cap="none">
                <a:solidFill>
                  <a:schemeClr val="dk1"/>
                </a:solidFill>
                <a:latin typeface="Play"/>
                <a:ea typeface="Play"/>
                <a:cs typeface="Play"/>
                <a:sym typeface="Play"/>
              </a:defRPr>
            </a:lvl3pPr>
            <a:lvl4pPr marL="1828800" marR="0" lvl="3" indent="-295275" algn="l" rtl="0">
              <a:lnSpc>
                <a:spcPct val="120000"/>
              </a:lnSpc>
              <a:spcBef>
                <a:spcPts val="500"/>
              </a:spcBef>
              <a:spcAft>
                <a:spcPts val="0"/>
              </a:spcAft>
              <a:buClr>
                <a:schemeClr val="dk1"/>
              </a:buClr>
              <a:buSzPts val="1050"/>
              <a:buFont typeface="Arial"/>
              <a:buChar char="•"/>
              <a:defRPr sz="1400" b="0" i="0" u="none" strike="noStrike" cap="none">
                <a:solidFill>
                  <a:schemeClr val="dk1"/>
                </a:solidFill>
                <a:latin typeface="Play"/>
                <a:ea typeface="Play"/>
                <a:cs typeface="Play"/>
                <a:sym typeface="Play"/>
              </a:defRPr>
            </a:lvl4pPr>
            <a:lvl5pPr marL="2286000" marR="0" lvl="4" indent="-295275" algn="l" rtl="0">
              <a:lnSpc>
                <a:spcPct val="120000"/>
              </a:lnSpc>
              <a:spcBef>
                <a:spcPts val="500"/>
              </a:spcBef>
              <a:spcAft>
                <a:spcPts val="0"/>
              </a:spcAft>
              <a:buClr>
                <a:schemeClr val="dk1"/>
              </a:buClr>
              <a:buSzPts val="1050"/>
              <a:buFont typeface="Arial"/>
              <a:buChar char="•"/>
              <a:defRPr sz="1400" b="0" i="0" u="none" strike="noStrike" cap="none">
                <a:solidFill>
                  <a:schemeClr val="dk1"/>
                </a:solidFill>
                <a:latin typeface="Play"/>
                <a:ea typeface="Play"/>
                <a:cs typeface="Play"/>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endParaRPr/>
          </a:p>
        </p:txBody>
      </p:sp>
      <p:pic>
        <p:nvPicPr>
          <p:cNvPr id="7" name="Google Shape;7;p5" descr="Logo, company name&#10;&#10;Description automatically generated"/>
          <p:cNvPicPr preferRelativeResize="0"/>
          <p:nvPr/>
        </p:nvPicPr>
        <p:blipFill rotWithShape="1">
          <a:blip r:embed="rId12">
            <a:alphaModFix/>
          </a:blip>
          <a:srcRect l="1458" t="40582" r="2601"/>
          <a:stretch/>
        </p:blipFill>
        <p:spPr>
          <a:xfrm>
            <a:off x="467384" y="5822950"/>
            <a:ext cx="2630488" cy="1035050"/>
          </a:xfrm>
          <a:prstGeom prst="rect">
            <a:avLst/>
          </a:prstGeom>
          <a:noFill/>
          <a:ln>
            <a:noFill/>
          </a:ln>
        </p:spPr>
      </p:pic>
      <p:sp>
        <p:nvSpPr>
          <p:cNvPr id="8" name="Google Shape;8;p5"/>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5"/>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pic>
        <p:nvPicPr>
          <p:cNvPr id="10" name="Google Shape;10;p5" descr="Graphical user interface, text&#10;&#10;Description automatically generated"/>
          <p:cNvPicPr preferRelativeResize="0"/>
          <p:nvPr/>
        </p:nvPicPr>
        <p:blipFill rotWithShape="1">
          <a:blip r:embed="rId13">
            <a:alphaModFix/>
          </a:blip>
          <a:srcRect/>
          <a:stretch/>
        </p:blipFill>
        <p:spPr>
          <a:xfrm>
            <a:off x="7445075" y="5981700"/>
            <a:ext cx="3943350" cy="876300"/>
          </a:xfrm>
          <a:prstGeom prst="rect">
            <a:avLst/>
          </a:prstGeom>
          <a:noFill/>
          <a:ln>
            <a:noFill/>
          </a:ln>
        </p:spPr>
      </p:pic>
      <p:sp>
        <p:nvSpPr>
          <p:cNvPr id="11" name="Google Shape;11;p5"/>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7" r:id="rId2"/>
    <p:sldLayoutId id="2147483658" r:id="rId3"/>
    <p:sldLayoutId id="2147483659" r:id="rId4"/>
    <p:sldLayoutId id="2147483660"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3.xml"/><Relationship Id="rId16"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svg"/><Relationship Id="rId1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1.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0.png"/><Relationship Id="rId2" Type="http://schemas.openxmlformats.org/officeDocument/2006/relationships/notesSlide" Target="../notesSlides/notesSlide16.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59.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2.jpg"/><Relationship Id="rId13" Type="http://schemas.openxmlformats.org/officeDocument/2006/relationships/image" Target="../media/image76.jpg"/><Relationship Id="rId3" Type="http://schemas.openxmlformats.org/officeDocument/2006/relationships/image" Target="../media/image67.png"/><Relationship Id="rId7" Type="http://schemas.openxmlformats.org/officeDocument/2006/relationships/image" Target="../media/image71.jpg"/><Relationship Id="rId12" Type="http://schemas.openxmlformats.org/officeDocument/2006/relationships/image" Target="../media/image75.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0.jp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11.png"/><Relationship Id="rId4" Type="http://schemas.openxmlformats.org/officeDocument/2006/relationships/image" Target="../media/image68.png"/><Relationship Id="rId9" Type="http://schemas.openxmlformats.org/officeDocument/2006/relationships/image" Target="../media/image7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1.sv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2.sv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3.sv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4.sv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5.sv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sv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8.sv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9.sv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ctrTitle"/>
          </p:nvPr>
        </p:nvSpPr>
        <p:spPr>
          <a:xfrm>
            <a:off x="3205675" y="2482200"/>
            <a:ext cx="8450400" cy="1365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NL" sz="3600" b="1"/>
              <a:t>A 360 DEGREES PERSPECTIVE ON THE VALUE OF MUSIC</a:t>
            </a:r>
            <a:endParaRPr/>
          </a:p>
        </p:txBody>
      </p:sp>
      <p:sp>
        <p:nvSpPr>
          <p:cNvPr id="84" name="Google Shape;84;p4"/>
          <p:cNvSpPr txBox="1">
            <a:spLocks noGrp="1"/>
          </p:cNvSpPr>
          <p:nvPr>
            <p:ph type="subTitle" idx="1"/>
          </p:nvPr>
        </p:nvSpPr>
        <p:spPr>
          <a:xfrm>
            <a:off x="7274431" y="4330361"/>
            <a:ext cx="4381500" cy="1468437"/>
          </a:xfrm>
          <a:prstGeom prst="rect">
            <a:avLst/>
          </a:prstGeom>
          <a:noFill/>
          <a:ln>
            <a:noFill/>
          </a:ln>
        </p:spPr>
        <p:txBody>
          <a:bodyPr spcFirstLastPara="1" wrap="square" lIns="91425" tIns="45700" rIns="91425" bIns="45700" anchor="t" anchorCtr="0">
            <a:normAutofit/>
          </a:bodyPr>
          <a:lstStyle/>
          <a:p>
            <a:pPr marL="0" lvl="0" indent="0" algn="r" rtl="0">
              <a:lnSpc>
                <a:spcPct val="50000"/>
              </a:lnSpc>
              <a:spcBef>
                <a:spcPts val="0"/>
              </a:spcBef>
              <a:spcAft>
                <a:spcPts val="0"/>
              </a:spcAft>
              <a:buSzPts val="1500"/>
              <a:buNone/>
            </a:pPr>
            <a:r>
              <a:rPr lang="en-NL" sz="2000" b="1" dirty="0"/>
              <a:t>Music360 Review </a:t>
            </a:r>
            <a:r>
              <a:rPr lang="nl-NL" sz="2000" b="1" dirty="0"/>
              <a:t>2</a:t>
            </a:r>
            <a:r>
              <a:rPr lang="en-NL" sz="2000" b="1" dirty="0"/>
              <a:t> </a:t>
            </a:r>
            <a:endParaRPr dirty="0"/>
          </a:p>
          <a:p>
            <a:pPr marL="0" lvl="0" indent="0" algn="r" rtl="0">
              <a:lnSpc>
                <a:spcPct val="50000"/>
              </a:lnSpc>
              <a:spcBef>
                <a:spcPts val="1000"/>
              </a:spcBef>
              <a:spcAft>
                <a:spcPts val="0"/>
              </a:spcAft>
              <a:buSzPts val="1500"/>
              <a:buNone/>
            </a:pPr>
            <a:r>
              <a:rPr lang="en-NL" sz="2000" b="1" dirty="0"/>
              <a:t>Date: </a:t>
            </a:r>
            <a:r>
              <a:rPr lang="nl-NL" sz="2000" b="1" dirty="0"/>
              <a:t>20</a:t>
            </a:r>
            <a:r>
              <a:rPr lang="en-NL" sz="2000" b="1" dirty="0"/>
              <a:t> </a:t>
            </a:r>
            <a:r>
              <a:rPr lang="nl-NL" sz="2000" b="1" dirty="0"/>
              <a:t>April</a:t>
            </a:r>
            <a:r>
              <a:rPr lang="en-NL" sz="2000" b="1" dirty="0"/>
              <a:t> 202</a:t>
            </a:r>
            <a:r>
              <a:rPr lang="nl-NL" sz="2000" b="1" dirty="0"/>
              <a:t>6</a:t>
            </a:r>
            <a:endParaRPr dirty="0"/>
          </a:p>
          <a:p>
            <a:pPr marL="457200" lvl="0" indent="-228600" algn="l" rtl="0">
              <a:lnSpc>
                <a:spcPct val="120000"/>
              </a:lnSpc>
              <a:spcBef>
                <a:spcPts val="1000"/>
              </a:spcBef>
              <a:spcAft>
                <a:spcPts val="0"/>
              </a:spcAft>
              <a:buSzPts val="15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2E513-464A-FA15-7664-A5768E9B8DC0}"/>
              </a:ext>
            </a:extLst>
          </p:cNvPr>
          <p:cNvSpPr>
            <a:spLocks noGrp="1"/>
          </p:cNvSpPr>
          <p:nvPr>
            <p:ph type="title"/>
          </p:nvPr>
        </p:nvSpPr>
        <p:spPr/>
        <p:txBody>
          <a:bodyPr>
            <a:normAutofit/>
          </a:bodyPr>
          <a:lstStyle/>
          <a:p>
            <a:r>
              <a:rPr lang="en-US" sz="2900" dirty="0"/>
              <a:t>Living Lab Design: value measurement and analysis</a:t>
            </a:r>
            <a:endParaRPr lang="es-ES" sz="2900" dirty="0"/>
          </a:p>
        </p:txBody>
      </p:sp>
      <p:sp>
        <p:nvSpPr>
          <p:cNvPr id="5" name="Marcador de número de diapositiva 4">
            <a:extLst>
              <a:ext uri="{FF2B5EF4-FFF2-40B4-BE49-F238E27FC236}">
                <a16:creationId xmlns:a16="http://schemas.microsoft.com/office/drawing/2014/main" id="{3FB1B182-9634-0653-1999-D4B546DDC0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10</a:t>
            </a:fld>
            <a:endParaRPr lang="es-ES"/>
          </a:p>
        </p:txBody>
      </p:sp>
      <p:sp>
        <p:nvSpPr>
          <p:cNvPr id="4" name="Right Arrow Callout 3">
            <a:extLst>
              <a:ext uri="{FF2B5EF4-FFF2-40B4-BE49-F238E27FC236}">
                <a16:creationId xmlns:a16="http://schemas.microsoft.com/office/drawing/2014/main" id="{8A4193AB-C0F1-89F1-131F-CF73AB551681}"/>
              </a:ext>
            </a:extLst>
          </p:cNvPr>
          <p:cNvSpPr/>
          <p:nvPr/>
        </p:nvSpPr>
        <p:spPr>
          <a:xfrm>
            <a:off x="298231" y="1690688"/>
            <a:ext cx="2195131" cy="401472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Which </a:t>
            </a:r>
            <a:br>
              <a:rPr lang="en-GB" dirty="0"/>
            </a:br>
            <a:r>
              <a:rPr lang="en-GB" b="1" dirty="0"/>
              <a:t>stakeholders</a:t>
            </a:r>
            <a:r>
              <a:rPr lang="en-GB" dirty="0"/>
              <a:t>, </a:t>
            </a:r>
            <a:br>
              <a:rPr lang="en-GB" dirty="0"/>
            </a:br>
            <a:r>
              <a:rPr lang="en-GB" b="1" dirty="0"/>
              <a:t>venue</a:t>
            </a:r>
            <a:r>
              <a:rPr lang="en-GB" dirty="0"/>
              <a:t>, and </a:t>
            </a:r>
            <a:br>
              <a:rPr lang="en-GB" dirty="0"/>
            </a:br>
            <a:r>
              <a:rPr lang="en-GB" b="1" dirty="0"/>
              <a:t>values</a:t>
            </a:r>
            <a:r>
              <a:rPr lang="en-GB" dirty="0"/>
              <a:t> </a:t>
            </a:r>
            <a:br>
              <a:rPr lang="en-GB" dirty="0"/>
            </a:br>
            <a:r>
              <a:rPr lang="en-GB" dirty="0"/>
              <a:t>to analyse?</a:t>
            </a:r>
          </a:p>
        </p:txBody>
      </p:sp>
      <p:sp>
        <p:nvSpPr>
          <p:cNvPr id="6" name="Right Arrow Callout 5">
            <a:extLst>
              <a:ext uri="{FF2B5EF4-FFF2-40B4-BE49-F238E27FC236}">
                <a16:creationId xmlns:a16="http://schemas.microsoft.com/office/drawing/2014/main" id="{732FCEFB-EF68-45CF-A0C3-A970C9C1D5CC}"/>
              </a:ext>
            </a:extLst>
          </p:cNvPr>
          <p:cNvSpPr/>
          <p:nvPr/>
        </p:nvSpPr>
        <p:spPr>
          <a:xfrm>
            <a:off x="2778843" y="1690688"/>
            <a:ext cx="2007946" cy="401472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Which data to collect using: </a:t>
            </a:r>
          </a:p>
          <a:p>
            <a:pPr algn="ctr"/>
            <a:r>
              <a:rPr lang="en-GB" b="1" dirty="0"/>
              <a:t>Interviews</a:t>
            </a:r>
          </a:p>
          <a:p>
            <a:pPr algn="ctr"/>
            <a:r>
              <a:rPr lang="en-GB" b="1" dirty="0"/>
              <a:t>Surveys</a:t>
            </a:r>
          </a:p>
          <a:p>
            <a:pPr algn="ctr"/>
            <a:r>
              <a:rPr lang="en-GB" b="1" dirty="0"/>
              <a:t>Experiments (field experiments)</a:t>
            </a:r>
          </a:p>
          <a:p>
            <a:pPr algn="ctr"/>
            <a:r>
              <a:rPr lang="en-GB" b="1" dirty="0"/>
              <a:t>Existing data</a:t>
            </a:r>
          </a:p>
        </p:txBody>
      </p:sp>
      <p:grpSp>
        <p:nvGrpSpPr>
          <p:cNvPr id="18" name="Group 17">
            <a:extLst>
              <a:ext uri="{FF2B5EF4-FFF2-40B4-BE49-F238E27FC236}">
                <a16:creationId xmlns:a16="http://schemas.microsoft.com/office/drawing/2014/main" id="{5BA29581-EB93-506B-4356-28F49A005308}"/>
              </a:ext>
            </a:extLst>
          </p:cNvPr>
          <p:cNvGrpSpPr/>
          <p:nvPr/>
        </p:nvGrpSpPr>
        <p:grpSpPr>
          <a:xfrm>
            <a:off x="9097958" y="1508126"/>
            <a:ext cx="1886674" cy="4121462"/>
            <a:chOff x="8963575" y="1583952"/>
            <a:chExt cx="1886674" cy="4121462"/>
          </a:xfrm>
        </p:grpSpPr>
        <p:sp>
          <p:nvSpPr>
            <p:cNvPr id="10" name="Rectangle 9">
              <a:extLst>
                <a:ext uri="{FF2B5EF4-FFF2-40B4-BE49-F238E27FC236}">
                  <a16:creationId xmlns:a16="http://schemas.microsoft.com/office/drawing/2014/main" id="{8B65F3C8-B1DA-FDF0-4E7C-1737860C221F}"/>
                </a:ext>
              </a:extLst>
            </p:cNvPr>
            <p:cNvSpPr/>
            <p:nvPr/>
          </p:nvSpPr>
          <p:spPr>
            <a:xfrm>
              <a:off x="8963575" y="1583952"/>
              <a:ext cx="1886674" cy="1860007"/>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Qualitative</a:t>
              </a:r>
            </a:p>
            <a:p>
              <a:pPr algn="ctr"/>
              <a:r>
                <a:rPr lang="en-GB" dirty="0"/>
                <a:t>D</a:t>
              </a:r>
              <a:r>
                <a:rPr lang="en-NL" dirty="0"/>
                <a:t>ata</a:t>
              </a:r>
            </a:p>
            <a:p>
              <a:pPr algn="ctr"/>
              <a:r>
                <a:rPr lang="en-NL" dirty="0"/>
                <a:t>(content/thematic analysis)</a:t>
              </a:r>
            </a:p>
          </p:txBody>
        </p:sp>
        <p:sp>
          <p:nvSpPr>
            <p:cNvPr id="11" name="Can 10">
              <a:extLst>
                <a:ext uri="{FF2B5EF4-FFF2-40B4-BE49-F238E27FC236}">
                  <a16:creationId xmlns:a16="http://schemas.microsoft.com/office/drawing/2014/main" id="{3FC9EEC9-25AA-EF70-1443-8AC39468DD9E}"/>
                </a:ext>
              </a:extLst>
            </p:cNvPr>
            <p:cNvSpPr/>
            <p:nvPr/>
          </p:nvSpPr>
          <p:spPr>
            <a:xfrm>
              <a:off x="9550678" y="4086042"/>
              <a:ext cx="1134319" cy="1619372"/>
            </a:xfrm>
            <a:prstGeom prst="can">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 depth I</a:t>
              </a:r>
              <a:r>
                <a:rPr lang="en-NL" dirty="0"/>
                <a:t>nterviews</a:t>
              </a:r>
            </a:p>
          </p:txBody>
        </p:sp>
      </p:grpSp>
      <p:grpSp>
        <p:nvGrpSpPr>
          <p:cNvPr id="17" name="Group 16">
            <a:extLst>
              <a:ext uri="{FF2B5EF4-FFF2-40B4-BE49-F238E27FC236}">
                <a16:creationId xmlns:a16="http://schemas.microsoft.com/office/drawing/2014/main" id="{337122CE-C070-9F30-3614-CA0AF3EE2E30}"/>
              </a:ext>
            </a:extLst>
          </p:cNvPr>
          <p:cNvGrpSpPr/>
          <p:nvPr/>
        </p:nvGrpSpPr>
        <p:grpSpPr>
          <a:xfrm>
            <a:off x="5459022" y="1508125"/>
            <a:ext cx="2451339" cy="4824413"/>
            <a:chOff x="4818592" y="1568992"/>
            <a:chExt cx="2451339" cy="4824413"/>
          </a:xfrm>
        </p:grpSpPr>
        <p:sp>
          <p:nvSpPr>
            <p:cNvPr id="9" name="Rectangle 8">
              <a:extLst>
                <a:ext uri="{FF2B5EF4-FFF2-40B4-BE49-F238E27FC236}">
                  <a16:creationId xmlns:a16="http://schemas.microsoft.com/office/drawing/2014/main" id="{5886052A-AF70-5B7A-795B-B83B1A1082F5}"/>
                </a:ext>
              </a:extLst>
            </p:cNvPr>
            <p:cNvSpPr/>
            <p:nvPr/>
          </p:nvSpPr>
          <p:spPr>
            <a:xfrm>
              <a:off x="5046791" y="1568992"/>
              <a:ext cx="1886674" cy="186000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Quantitative</a:t>
              </a:r>
            </a:p>
            <a:p>
              <a:pPr algn="ctr"/>
              <a:r>
                <a:rPr lang="en-GB" dirty="0"/>
                <a:t>D</a:t>
              </a:r>
              <a:r>
                <a:rPr lang="en-NL" dirty="0"/>
                <a:t>ata</a:t>
              </a:r>
            </a:p>
            <a:p>
              <a:pPr algn="ctr"/>
              <a:r>
                <a:rPr lang="en-NL" dirty="0"/>
                <a:t>(Statistical analysis)</a:t>
              </a:r>
            </a:p>
          </p:txBody>
        </p:sp>
        <p:sp>
          <p:nvSpPr>
            <p:cNvPr id="12" name="Can 11">
              <a:extLst>
                <a:ext uri="{FF2B5EF4-FFF2-40B4-BE49-F238E27FC236}">
                  <a16:creationId xmlns:a16="http://schemas.microsoft.com/office/drawing/2014/main" id="{344F6012-97F8-26E3-0921-8144BC3B9EB1}"/>
                </a:ext>
              </a:extLst>
            </p:cNvPr>
            <p:cNvSpPr/>
            <p:nvPr/>
          </p:nvSpPr>
          <p:spPr>
            <a:xfrm>
              <a:off x="6063873" y="3513540"/>
              <a:ext cx="1206058" cy="1619372"/>
            </a:xfrm>
            <a:prstGeom prst="ca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Field experiments</a:t>
              </a:r>
            </a:p>
          </p:txBody>
        </p:sp>
        <p:sp>
          <p:nvSpPr>
            <p:cNvPr id="13" name="Can 12">
              <a:extLst>
                <a:ext uri="{FF2B5EF4-FFF2-40B4-BE49-F238E27FC236}">
                  <a16:creationId xmlns:a16="http://schemas.microsoft.com/office/drawing/2014/main" id="{BF1BA1D1-055A-AE7F-3175-82395720B36B}"/>
                </a:ext>
              </a:extLst>
            </p:cNvPr>
            <p:cNvSpPr/>
            <p:nvPr/>
          </p:nvSpPr>
          <p:spPr>
            <a:xfrm>
              <a:off x="4818592" y="3513540"/>
              <a:ext cx="1134319" cy="1619372"/>
            </a:xfrm>
            <a:prstGeom prst="ca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Surveys</a:t>
              </a:r>
            </a:p>
          </p:txBody>
        </p:sp>
        <p:sp>
          <p:nvSpPr>
            <p:cNvPr id="14" name="Can 13">
              <a:extLst>
                <a:ext uri="{FF2B5EF4-FFF2-40B4-BE49-F238E27FC236}">
                  <a16:creationId xmlns:a16="http://schemas.microsoft.com/office/drawing/2014/main" id="{9E353118-6446-DA33-3051-3C673E53FE23}"/>
                </a:ext>
              </a:extLst>
            </p:cNvPr>
            <p:cNvSpPr/>
            <p:nvPr/>
          </p:nvSpPr>
          <p:spPr>
            <a:xfrm>
              <a:off x="5463379" y="4774033"/>
              <a:ext cx="1134319" cy="1619372"/>
            </a:xfrm>
            <a:prstGeom prst="ca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existing data</a:t>
              </a:r>
            </a:p>
          </p:txBody>
        </p:sp>
      </p:grpSp>
    </p:spTree>
    <p:extLst>
      <p:ext uri="{BB962C8B-B14F-4D97-AF65-F5344CB8AC3E}">
        <p14:creationId xmlns:p14="http://schemas.microsoft.com/office/powerpoint/2010/main" val="20918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30F98-E735-23AF-87DE-FF8398CF6B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A43EC1A-8B5A-35D0-7CCD-69FC8B6373B1}"/>
              </a:ext>
            </a:extLst>
          </p:cNvPr>
          <p:cNvSpPr>
            <a:spLocks noGrp="1"/>
          </p:cNvSpPr>
          <p:nvPr>
            <p:ph type="title"/>
          </p:nvPr>
        </p:nvSpPr>
        <p:spPr/>
        <p:txBody>
          <a:bodyPr>
            <a:normAutofit/>
          </a:bodyPr>
          <a:lstStyle/>
          <a:p>
            <a:r>
              <a:rPr lang="en-US" sz="2900" dirty="0"/>
              <a:t>Data analysis proposed methods for the Living Labs</a:t>
            </a:r>
          </a:p>
        </p:txBody>
      </p:sp>
      <p:sp>
        <p:nvSpPr>
          <p:cNvPr id="5" name="Marcador de número de diapositiva 4">
            <a:extLst>
              <a:ext uri="{FF2B5EF4-FFF2-40B4-BE49-F238E27FC236}">
                <a16:creationId xmlns:a16="http://schemas.microsoft.com/office/drawing/2014/main" id="{356C5823-DA79-0462-F525-2DF72F1093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11</a:t>
            </a:fld>
            <a:endParaRPr lang="es-ES"/>
          </a:p>
        </p:txBody>
      </p:sp>
      <p:sp>
        <p:nvSpPr>
          <p:cNvPr id="6" name="Marcador de texto 5">
            <a:extLst>
              <a:ext uri="{FF2B5EF4-FFF2-40B4-BE49-F238E27FC236}">
                <a16:creationId xmlns:a16="http://schemas.microsoft.com/office/drawing/2014/main" id="{47C17A77-6E70-8903-4A08-5DC490E581C2}"/>
              </a:ext>
            </a:extLst>
          </p:cNvPr>
          <p:cNvSpPr>
            <a:spLocks noGrp="1"/>
          </p:cNvSpPr>
          <p:nvPr>
            <p:ph type="body" idx="1"/>
          </p:nvPr>
        </p:nvSpPr>
        <p:spPr/>
        <p:txBody>
          <a:bodyPr/>
          <a:lstStyle/>
          <a:p>
            <a:r>
              <a:rPr lang="en-GB" dirty="0">
                <a:solidFill>
                  <a:schemeClr val="tx1"/>
                </a:solidFill>
              </a:rPr>
              <a:t>I</a:t>
            </a:r>
            <a:r>
              <a:rPr lang="en-GB" noProof="0" dirty="0" err="1">
                <a:solidFill>
                  <a:schemeClr val="tx1"/>
                </a:solidFill>
              </a:rPr>
              <a:t>nterviews</a:t>
            </a:r>
            <a:r>
              <a:rPr lang="en-GB" dirty="0">
                <a:solidFill>
                  <a:schemeClr val="tx1"/>
                </a:solidFill>
              </a:rPr>
              <a:t>: data </a:t>
            </a:r>
            <a:r>
              <a:rPr lang="en-GB" noProof="0" dirty="0">
                <a:solidFill>
                  <a:schemeClr val="tx1"/>
                </a:solidFill>
              </a:rPr>
              <a:t>can be analysed with </a:t>
            </a:r>
            <a:r>
              <a:rPr lang="en-GB" b="1" noProof="0" dirty="0"/>
              <a:t>content </a:t>
            </a:r>
            <a:r>
              <a:rPr lang="en-GB" b="1" dirty="0"/>
              <a:t>analysis </a:t>
            </a:r>
            <a:r>
              <a:rPr lang="en-GB" dirty="0">
                <a:solidFill>
                  <a:schemeClr val="tx1"/>
                </a:solidFill>
              </a:rPr>
              <a:t>or </a:t>
            </a:r>
            <a:r>
              <a:rPr lang="en-GB" b="1" dirty="0"/>
              <a:t>thematic analysis </a:t>
            </a:r>
            <a:r>
              <a:rPr lang="en-GB" dirty="0">
                <a:solidFill>
                  <a:schemeClr val="tx1"/>
                </a:solidFill>
              </a:rPr>
              <a:t>and then communicate the results with a descriptive approach (frequencies).</a:t>
            </a:r>
          </a:p>
          <a:p>
            <a:r>
              <a:rPr lang="en-GB" dirty="0">
                <a:solidFill>
                  <a:schemeClr val="tx1"/>
                </a:solidFill>
              </a:rPr>
              <a:t>Surveys: data can be analysed with a </a:t>
            </a:r>
            <a:r>
              <a:rPr lang="en-GB" b="1" dirty="0"/>
              <a:t>descriptive approach </a:t>
            </a:r>
            <a:r>
              <a:rPr lang="en-GB" dirty="0">
                <a:solidFill>
                  <a:schemeClr val="tx1"/>
                </a:solidFill>
              </a:rPr>
              <a:t>or with </a:t>
            </a:r>
            <a:r>
              <a:rPr lang="en-GB" b="1" dirty="0"/>
              <a:t>statistical and data science techniques </a:t>
            </a:r>
          </a:p>
          <a:p>
            <a:r>
              <a:rPr lang="en-GB" dirty="0">
                <a:solidFill>
                  <a:schemeClr val="tx1"/>
                </a:solidFill>
              </a:rPr>
              <a:t>Field experiments</a:t>
            </a:r>
            <a:r>
              <a:rPr lang="en-GB" dirty="0">
                <a:solidFill>
                  <a:schemeClr val="bg2">
                    <a:lumMod val="50000"/>
                    <a:lumOff val="50000"/>
                  </a:schemeClr>
                </a:solidFill>
              </a:rPr>
              <a:t>: </a:t>
            </a:r>
            <a:r>
              <a:rPr lang="en-GB" b="1" dirty="0">
                <a:solidFill>
                  <a:schemeClr val="bg2">
                    <a:lumMod val="50000"/>
                    <a:lumOff val="50000"/>
                  </a:schemeClr>
                </a:solidFill>
              </a:rPr>
              <a:t>s</a:t>
            </a:r>
            <a:r>
              <a:rPr lang="en-GB" b="1" dirty="0"/>
              <a:t>tatistical analysis</a:t>
            </a:r>
            <a:endParaRPr lang="en-GB" dirty="0">
              <a:solidFill>
                <a:schemeClr val="tx1"/>
              </a:solidFill>
            </a:endParaRPr>
          </a:p>
          <a:p>
            <a:r>
              <a:rPr lang="en-GB" dirty="0">
                <a:solidFill>
                  <a:schemeClr val="tx1"/>
                </a:solidFill>
              </a:rPr>
              <a:t>Enriched music playing data: </a:t>
            </a:r>
            <a:r>
              <a:rPr lang="en-GB" b="1" dirty="0"/>
              <a:t>statistical analysis </a:t>
            </a:r>
            <a:endParaRPr lang="en-GB" dirty="0">
              <a:solidFill>
                <a:schemeClr val="tx1"/>
              </a:solidFill>
            </a:endParaRPr>
          </a:p>
          <a:p>
            <a:endParaRPr lang="en-GB" noProof="0" dirty="0">
              <a:solidFill>
                <a:schemeClr val="tx1"/>
              </a:solidFill>
            </a:endParaRPr>
          </a:p>
        </p:txBody>
      </p:sp>
    </p:spTree>
    <p:extLst>
      <p:ext uri="{BB962C8B-B14F-4D97-AF65-F5344CB8AC3E}">
        <p14:creationId xmlns:p14="http://schemas.microsoft.com/office/powerpoint/2010/main" val="200691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C182-35A3-0EA7-4A84-E63CE11463B5}"/>
              </a:ext>
            </a:extLst>
          </p:cNvPr>
          <p:cNvSpPr>
            <a:spLocks noGrp="1"/>
          </p:cNvSpPr>
          <p:nvPr>
            <p:ph type="title"/>
          </p:nvPr>
        </p:nvSpPr>
        <p:spPr/>
        <p:txBody>
          <a:bodyPr/>
          <a:lstStyle/>
          <a:p>
            <a:r>
              <a:rPr lang="en-GB" dirty="0"/>
              <a:t>WP 1 Main Conclusions</a:t>
            </a:r>
          </a:p>
        </p:txBody>
      </p:sp>
      <p:sp>
        <p:nvSpPr>
          <p:cNvPr id="3" name="Slide Number Placeholder 2">
            <a:extLst>
              <a:ext uri="{FF2B5EF4-FFF2-40B4-BE49-F238E27FC236}">
                <a16:creationId xmlns:a16="http://schemas.microsoft.com/office/drawing/2014/main" id="{757377E2-7AFA-8EE8-23EF-88F20B63D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12</a:t>
            </a:fld>
            <a:endParaRPr lang="en-NL"/>
          </a:p>
        </p:txBody>
      </p:sp>
      <p:sp>
        <p:nvSpPr>
          <p:cNvPr id="4" name="Text Placeholder 3">
            <a:extLst>
              <a:ext uri="{FF2B5EF4-FFF2-40B4-BE49-F238E27FC236}">
                <a16:creationId xmlns:a16="http://schemas.microsoft.com/office/drawing/2014/main" id="{9AC31726-A5E4-A026-7731-DB77DD962DB6}"/>
              </a:ext>
            </a:extLst>
          </p:cNvPr>
          <p:cNvSpPr>
            <a:spLocks noGrp="1"/>
          </p:cNvSpPr>
          <p:nvPr>
            <p:ph type="body" idx="1"/>
          </p:nvPr>
        </p:nvSpPr>
        <p:spPr>
          <a:xfrm>
            <a:off x="652463" y="1469985"/>
            <a:ext cx="10701337" cy="4210144"/>
          </a:xfrm>
        </p:spPr>
        <p:txBody>
          <a:bodyPr/>
          <a:lstStyle/>
          <a:p>
            <a:r>
              <a:rPr lang="en-GB" sz="1800" dirty="0"/>
              <a:t>Music forms a complex ecosystem</a:t>
            </a:r>
          </a:p>
          <a:p>
            <a:pPr lvl="1"/>
            <a:r>
              <a:rPr lang="en-GB" sz="1600" dirty="0"/>
              <a:t>Stakeholders (artists, audiences, employees, venues, cities) value music differently.</a:t>
            </a:r>
          </a:p>
          <a:p>
            <a:pPr lvl="1"/>
            <a:r>
              <a:rPr lang="en-GB" sz="1600" dirty="0"/>
              <a:t>No single “dominant” value across all contexts → multi‑stakeholder approach needed.</a:t>
            </a:r>
            <a:endParaRPr lang="en-GB" dirty="0"/>
          </a:p>
          <a:p>
            <a:r>
              <a:rPr lang="en-GB" sz="1800" dirty="0"/>
              <a:t>Existing value theories don’t fully fit musical value</a:t>
            </a:r>
          </a:p>
          <a:p>
            <a:pPr lvl="1"/>
            <a:r>
              <a:rPr lang="en-GB" sz="1600" dirty="0"/>
              <a:t>Current classifications come from non‑music domains.</a:t>
            </a:r>
          </a:p>
          <a:p>
            <a:pPr lvl="1"/>
            <a:r>
              <a:rPr lang="en-GB" sz="1600" dirty="0"/>
              <a:t>Each value type (cultural, social, therapeutic, economic) contains many sub‑values → requires a refined, integrated framework.</a:t>
            </a:r>
          </a:p>
          <a:p>
            <a:r>
              <a:rPr lang="en-GB" sz="1800" dirty="0"/>
              <a:t>Music value is multidimensional</a:t>
            </a:r>
          </a:p>
          <a:p>
            <a:pPr lvl="1"/>
            <a:r>
              <a:rPr lang="en-GB" sz="1600" dirty="0"/>
              <a:t>Living labs must capture this multi-dimensionality: different settings, different stakeholders</a:t>
            </a:r>
          </a:p>
          <a:p>
            <a:pPr lvl="1"/>
            <a:r>
              <a:rPr lang="en-GB" sz="1600" dirty="0"/>
              <a:t>Measurement tools must capture this multidimensionality: different data collections procedures, different analysis methods</a:t>
            </a:r>
          </a:p>
          <a:p>
            <a:pPr lvl="1"/>
            <a:endParaRPr lang="en-GB" dirty="0"/>
          </a:p>
        </p:txBody>
      </p:sp>
    </p:spTree>
    <p:extLst>
      <p:ext uri="{BB962C8B-B14F-4D97-AF65-F5344CB8AC3E}">
        <p14:creationId xmlns:p14="http://schemas.microsoft.com/office/powerpoint/2010/main" val="168724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A4233BE-AB28-5A21-2BFC-6150FAF79ED8}"/>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CC75F521-AB0A-06FD-F2EF-2BBBE758AA72}"/>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a:t>Work package 2 - Standardized, trusted and unified collection of music metadata</a:t>
            </a:r>
            <a:endParaRPr lang="en-GB" sz="4000" noProof="0"/>
          </a:p>
        </p:txBody>
      </p:sp>
      <p:sp>
        <p:nvSpPr>
          <p:cNvPr id="4" name="TextBox 3">
            <a:extLst>
              <a:ext uri="{FF2B5EF4-FFF2-40B4-BE49-F238E27FC236}">
                <a16:creationId xmlns:a16="http://schemas.microsoft.com/office/drawing/2014/main" id="{D14EB836-20EB-EE52-A05B-6382C7034B08}"/>
              </a:ext>
            </a:extLst>
          </p:cNvPr>
          <p:cNvSpPr txBox="1"/>
          <p:nvPr/>
        </p:nvSpPr>
        <p:spPr>
          <a:xfrm>
            <a:off x="756501" y="2051984"/>
            <a:ext cx="6094428" cy="707886"/>
          </a:xfrm>
          <a:prstGeom prst="rect">
            <a:avLst/>
          </a:prstGeom>
          <a:noFill/>
        </p:spPr>
        <p:txBody>
          <a:bodyPr wrap="square">
            <a:spAutoFit/>
          </a:bodyPr>
          <a:lstStyle/>
          <a:p>
            <a:r>
              <a:rPr lang="en-US" sz="2000" dirty="0">
                <a:solidFill>
                  <a:srgbClr val="595959"/>
                </a:solidFill>
              </a:rPr>
              <a:t>Giovanni Giachetti (UPV), Oscar Pastor (UPV), Jaap </a:t>
            </a:r>
            <a:r>
              <a:rPr lang="en-US" sz="2000" dirty="0" err="1">
                <a:solidFill>
                  <a:srgbClr val="595959"/>
                </a:solidFill>
              </a:rPr>
              <a:t>Gordijn</a:t>
            </a:r>
            <a:r>
              <a:rPr lang="en-US" sz="2000" dirty="0">
                <a:solidFill>
                  <a:srgbClr val="595959"/>
                </a:solidFill>
              </a:rPr>
              <a:t> (VUA)</a:t>
            </a:r>
            <a:endParaRPr lang="en-GB" sz="2000" dirty="0">
              <a:solidFill>
                <a:srgbClr val="595959"/>
              </a:solidFill>
            </a:endParaRPr>
          </a:p>
        </p:txBody>
      </p:sp>
    </p:spTree>
    <p:extLst>
      <p:ext uri="{BB962C8B-B14F-4D97-AF65-F5344CB8AC3E}">
        <p14:creationId xmlns:p14="http://schemas.microsoft.com/office/powerpoint/2010/main" val="25323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89929" y="232097"/>
            <a:ext cx="11459822" cy="1325563"/>
          </a:xfrm>
          <a:prstGeom prst="rect">
            <a:avLst/>
          </a:prstGeom>
          <a:noFill/>
          <a:ln>
            <a:noFill/>
          </a:ln>
        </p:spPr>
        <p:txBody>
          <a:bodyPr spcFirstLastPara="1" wrap="square" lIns="91425" tIns="45700" rIns="91425" bIns="45700" anchor="ctr" anchorCtr="0">
            <a:normAutofit fontScale="90000"/>
          </a:bodyPr>
          <a:lstStyle/>
          <a:p>
            <a:r>
              <a:rPr lang="nl-NL" b="1"/>
              <a:t>Work package 2 - </a:t>
            </a:r>
            <a:r>
              <a:rPr lang="en-US"/>
              <a:t>Standardized, trusted and unified collection of music metadata 	(Overview)</a:t>
            </a:r>
            <a:br>
              <a:rPr lang="en-US"/>
            </a:br>
            <a:endParaRPr/>
          </a:p>
        </p:txBody>
      </p:sp>
      <p:pic>
        <p:nvPicPr>
          <p:cNvPr id="3" name="Picture 8" descr="El boato, la música y el reencuentro - AQUÍ Medios de Comunicación">
            <a:extLst>
              <a:ext uri="{FF2B5EF4-FFF2-40B4-BE49-F238E27FC236}">
                <a16:creationId xmlns:a16="http://schemas.microsoft.com/office/drawing/2014/main" id="{24B6FA2A-2EF5-8368-7187-FD492203EE3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85529" y="1519615"/>
            <a:ext cx="2036478" cy="1350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se de Datos OPUS | Bruker">
            <a:extLst>
              <a:ext uri="{FF2B5EF4-FFF2-40B4-BE49-F238E27FC236}">
                <a16:creationId xmlns:a16="http://schemas.microsoft.com/office/drawing/2014/main" id="{8A916370-ACB9-3B41-06FA-52934B6A676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06701" y="3637579"/>
            <a:ext cx="1158808" cy="1158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Music Therapy is Appreciated but Poorly Understood Among Clinicians -  Oncology Nurse Advisor">
            <a:extLst>
              <a:ext uri="{FF2B5EF4-FFF2-40B4-BE49-F238E27FC236}">
                <a16:creationId xmlns:a16="http://schemas.microsoft.com/office/drawing/2014/main" id="{5DF370A4-59EF-E4CF-9A7F-14F87D79D3D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890013" y="2865179"/>
            <a:ext cx="2036478" cy="13572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3EFC00CC-A9DA-990C-C49A-5EEB68D26B2E}"/>
              </a:ext>
            </a:extLst>
          </p:cNvPr>
          <p:cNvGrpSpPr/>
          <p:nvPr/>
        </p:nvGrpSpPr>
        <p:grpSpPr>
          <a:xfrm>
            <a:off x="7539264" y="2242464"/>
            <a:ext cx="1365075" cy="758709"/>
            <a:chOff x="5261381" y="1277212"/>
            <a:chExt cx="2316777" cy="1594035"/>
          </a:xfrm>
        </p:grpSpPr>
        <p:pic>
          <p:nvPicPr>
            <p:cNvPr id="35" name="Picture 6" descr="BMAT | .MUSIC (DotMusic)">
              <a:extLst>
                <a:ext uri="{FF2B5EF4-FFF2-40B4-BE49-F238E27FC236}">
                  <a16:creationId xmlns:a16="http://schemas.microsoft.com/office/drawing/2014/main" id="{4FC9B5BE-DDD1-0210-4783-E2A4AED1824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61381" y="1277212"/>
              <a:ext cx="1535587" cy="159403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D0CFF80F-5E60-6581-B1C2-3DCF486ECFA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776485" y="1610884"/>
              <a:ext cx="801673" cy="8016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a:extLst>
                <a:ext uri="{FF2B5EF4-FFF2-40B4-BE49-F238E27FC236}">
                  <a16:creationId xmlns:a16="http://schemas.microsoft.com/office/drawing/2014/main" id="{CA1D9FDC-8FB6-87A6-279F-D99169C82DB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flipH="1">
              <a:off x="6541916" y="1474301"/>
              <a:ext cx="940655" cy="136317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uadroTexto 12">
            <a:extLst>
              <a:ext uri="{FF2B5EF4-FFF2-40B4-BE49-F238E27FC236}">
                <a16:creationId xmlns:a16="http://schemas.microsoft.com/office/drawing/2014/main" id="{34EADDEF-F420-31CF-B6F6-ECDB42E8951E}"/>
              </a:ext>
            </a:extLst>
          </p:cNvPr>
          <p:cNvSpPr txBox="1"/>
          <p:nvPr/>
        </p:nvSpPr>
        <p:spPr>
          <a:xfrm>
            <a:off x="10087347" y="1127925"/>
            <a:ext cx="1696784"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600" b="1"/>
              <a:t>Living </a:t>
            </a:r>
            <a:r>
              <a:rPr lang="es-ES" sz="1600" b="1" err="1"/>
              <a:t>Labs</a:t>
            </a:r>
            <a:endParaRPr lang="es-ES" sz="1600" b="1"/>
          </a:p>
        </p:txBody>
      </p:sp>
      <p:sp>
        <p:nvSpPr>
          <p:cNvPr id="8" name="CuadroTexto 16">
            <a:extLst>
              <a:ext uri="{FF2B5EF4-FFF2-40B4-BE49-F238E27FC236}">
                <a16:creationId xmlns:a16="http://schemas.microsoft.com/office/drawing/2014/main" id="{8B46341A-9512-4183-B660-42D3BE8720D2}"/>
              </a:ext>
            </a:extLst>
          </p:cNvPr>
          <p:cNvSpPr txBox="1"/>
          <p:nvPr/>
        </p:nvSpPr>
        <p:spPr>
          <a:xfrm>
            <a:off x="586378" y="2316838"/>
            <a:ext cx="3894281"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a:t>Formalize and standardize concepts related to the economic and non-economic value of music to facilitate data sharing</a:t>
            </a:r>
          </a:p>
        </p:txBody>
      </p:sp>
      <p:grpSp>
        <p:nvGrpSpPr>
          <p:cNvPr id="9" name="Grupo 8">
            <a:extLst>
              <a:ext uri="{FF2B5EF4-FFF2-40B4-BE49-F238E27FC236}">
                <a16:creationId xmlns:a16="http://schemas.microsoft.com/office/drawing/2014/main" id="{AA062E3F-9860-A4BC-F068-B1B812205140}"/>
              </a:ext>
            </a:extLst>
          </p:cNvPr>
          <p:cNvGrpSpPr/>
          <p:nvPr/>
        </p:nvGrpSpPr>
        <p:grpSpPr>
          <a:xfrm>
            <a:off x="524216" y="1487806"/>
            <a:ext cx="5495624" cy="707616"/>
            <a:chOff x="1594153" y="2608802"/>
            <a:chExt cx="4319375" cy="614299"/>
          </a:xfrm>
        </p:grpSpPr>
        <p:pic>
          <p:nvPicPr>
            <p:cNvPr id="33" name="Gráfico 3">
              <a:extLst>
                <a:ext uri="{FF2B5EF4-FFF2-40B4-BE49-F238E27FC236}">
                  <a16:creationId xmlns:a16="http://schemas.microsoft.com/office/drawing/2014/main" id="{CAECE4C8-1D3B-55E8-A29E-89458E10F8E7}"/>
                </a:ext>
              </a:extLst>
            </p:cNvPr>
            <p:cNvPicPr>
              <a:picLocks noChangeAspect="1"/>
            </p:cNvPicPr>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4093" t="39859" r="4124" b="18390"/>
            <a:stretch/>
          </p:blipFill>
          <p:spPr>
            <a:xfrm>
              <a:off x="1597677" y="2608802"/>
              <a:ext cx="1050348" cy="303399"/>
            </a:xfrm>
            <a:prstGeom prst="rect">
              <a:avLst/>
            </a:prstGeom>
          </p:spPr>
        </p:pic>
        <p:sp>
          <p:nvSpPr>
            <p:cNvPr id="34" name="CuadroTexto 15">
              <a:extLst>
                <a:ext uri="{FF2B5EF4-FFF2-40B4-BE49-F238E27FC236}">
                  <a16:creationId xmlns:a16="http://schemas.microsoft.com/office/drawing/2014/main" id="{1CD18E2B-2754-1137-88D9-0D9824DE8393}"/>
                </a:ext>
              </a:extLst>
            </p:cNvPr>
            <p:cNvSpPr txBox="1"/>
            <p:nvPr/>
          </p:nvSpPr>
          <p:spPr>
            <a:xfrm>
              <a:off x="1594153" y="2662005"/>
              <a:ext cx="4319375" cy="5610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err="1">
                  <a:effectLst>
                    <a:outerShdw blurRad="38100" dist="38100" dir="2700000" algn="tl">
                      <a:srgbClr val="000000">
                        <a:alpha val="43137"/>
                      </a:srgbClr>
                    </a:outerShdw>
                  </a:effectLst>
                  <a:latin typeface="Franklin Gothic Medium" panose="020B0603020102020204" pitchFamily="34" charset="0"/>
                </a:rPr>
                <a:t>Ontology</a:t>
              </a:r>
              <a:r>
                <a:rPr lang="es-ES" sz="1800">
                  <a:effectLst>
                    <a:outerShdw blurRad="38100" dist="38100" dir="2700000" algn="tl">
                      <a:srgbClr val="000000">
                        <a:alpha val="43137"/>
                      </a:srgbClr>
                    </a:outerShdw>
                  </a:effectLst>
                  <a:latin typeface="Franklin Gothic Medium" panose="020B0603020102020204" pitchFamily="34" charset="0"/>
                </a:rPr>
                <a:t> and </a:t>
              </a:r>
              <a:r>
                <a:rPr lang="es-ES" sz="1800" err="1">
                  <a:effectLst>
                    <a:outerShdw blurRad="38100" dist="38100" dir="2700000" algn="tl">
                      <a:srgbClr val="000000">
                        <a:alpha val="43137"/>
                      </a:srgbClr>
                    </a:outerShdw>
                  </a:effectLst>
                  <a:latin typeface="Franklin Gothic Medium" panose="020B0603020102020204" pitchFamily="34" charset="0"/>
                </a:rPr>
                <a:t>Metamodel</a:t>
              </a:r>
              <a:r>
                <a:rPr lang="es-ES" sz="1800">
                  <a:effectLst>
                    <a:outerShdw blurRad="38100" dist="38100" dir="2700000" algn="tl">
                      <a:srgbClr val="000000">
                        <a:alpha val="43137"/>
                      </a:srgbClr>
                    </a:outerShdw>
                  </a:effectLst>
                  <a:latin typeface="Franklin Gothic Medium" panose="020B0603020102020204" pitchFamily="34" charset="0"/>
                </a:rPr>
                <a:t> </a:t>
              </a:r>
            </a:p>
            <a:p>
              <a:pPr algn="ctr"/>
              <a:r>
                <a:rPr lang="es-ES" sz="1800">
                  <a:effectLst>
                    <a:outerShdw blurRad="38100" dist="38100" dir="2700000" algn="tl">
                      <a:srgbClr val="000000">
                        <a:alpha val="43137"/>
                      </a:srgbClr>
                    </a:outerShdw>
                  </a:effectLst>
                  <a:latin typeface="Franklin Gothic Medium" panose="020B0603020102020204" pitchFamily="34" charset="0"/>
                </a:rPr>
                <a:t>(v1/D2.1 – 31 Oct 2023; v2/D2.4 – 30 March 2025)</a:t>
              </a:r>
            </a:p>
          </p:txBody>
        </p:sp>
      </p:grpSp>
      <p:pic>
        <p:nvPicPr>
          <p:cNvPr id="10" name="Picture 10" descr="Música en estrategias de neuromarketing: cómo utilizarla">
            <a:extLst>
              <a:ext uri="{FF2B5EF4-FFF2-40B4-BE49-F238E27FC236}">
                <a16:creationId xmlns:a16="http://schemas.microsoft.com/office/drawing/2014/main" id="{D6A5A0C5-59CB-8496-83C4-E37FB8FA09D9}"/>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9890013" y="4211105"/>
            <a:ext cx="2038344" cy="15671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AD16E12E-9D42-4AA9-CB35-075FF422C645}"/>
              </a:ext>
            </a:extLst>
          </p:cNvPr>
          <p:cNvGrpSpPr/>
          <p:nvPr/>
        </p:nvGrpSpPr>
        <p:grpSpPr>
          <a:xfrm>
            <a:off x="1554575" y="4948096"/>
            <a:ext cx="5130606" cy="668324"/>
            <a:chOff x="713734" y="4384659"/>
            <a:chExt cx="5130606" cy="668324"/>
          </a:xfrm>
        </p:grpSpPr>
        <p:pic>
          <p:nvPicPr>
            <p:cNvPr id="31" name="Gráfico 14">
              <a:extLst>
                <a:ext uri="{FF2B5EF4-FFF2-40B4-BE49-F238E27FC236}">
                  <a16:creationId xmlns:a16="http://schemas.microsoft.com/office/drawing/2014/main" id="{9B40D4F2-767D-35DB-05F3-2671B750BA98}"/>
                </a:ext>
              </a:extLst>
            </p:cNvPr>
            <p:cNvPicPr>
              <a:picLocks noChangeAspect="1"/>
            </p:cNvPicPr>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4093" t="39859" r="4124" b="18390"/>
            <a:stretch/>
          </p:blipFill>
          <p:spPr>
            <a:xfrm>
              <a:off x="1650464" y="4384659"/>
              <a:ext cx="1050348" cy="303399"/>
            </a:xfrm>
            <a:prstGeom prst="rect">
              <a:avLst/>
            </a:prstGeom>
          </p:spPr>
        </p:pic>
        <p:sp>
          <p:nvSpPr>
            <p:cNvPr id="32" name="CuadroTexto 24">
              <a:extLst>
                <a:ext uri="{FF2B5EF4-FFF2-40B4-BE49-F238E27FC236}">
                  <a16:creationId xmlns:a16="http://schemas.microsoft.com/office/drawing/2014/main" id="{243E2037-7F1F-FF64-31F5-EA63C092F336}"/>
                </a:ext>
              </a:extLst>
            </p:cNvPr>
            <p:cNvSpPr txBox="1"/>
            <p:nvPr/>
          </p:nvSpPr>
          <p:spPr>
            <a:xfrm>
              <a:off x="713734" y="4406652"/>
              <a:ext cx="5130606"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a:effectLst>
                    <a:outerShdw blurRad="38100" dist="38100" dir="2700000" algn="tl">
                      <a:srgbClr val="000000">
                        <a:alpha val="43137"/>
                      </a:srgbClr>
                    </a:outerShdw>
                  </a:effectLst>
                  <a:latin typeface="Franklin Gothic Medium" panose="020B0603020102020204" pitchFamily="34" charset="0"/>
                </a:rPr>
                <a:t>Security </a:t>
              </a:r>
            </a:p>
            <a:p>
              <a:pPr algn="ctr"/>
              <a:r>
                <a:rPr lang="es-ES" sz="1800">
                  <a:effectLst>
                    <a:outerShdw blurRad="38100" dist="38100" dir="2700000" algn="tl">
                      <a:srgbClr val="000000">
                        <a:alpha val="43137"/>
                      </a:srgbClr>
                    </a:outerShdw>
                  </a:effectLst>
                  <a:latin typeface="Franklin Gothic Medium" panose="020B0603020102020204" pitchFamily="34" charset="0"/>
                </a:rPr>
                <a:t>(v1/D2.3 – 29 Feb 2024; v2/D2.6 – 30 Jun 2025)</a:t>
              </a:r>
            </a:p>
          </p:txBody>
        </p:sp>
      </p:grpSp>
      <p:grpSp>
        <p:nvGrpSpPr>
          <p:cNvPr id="12" name="Grupo 11">
            <a:extLst>
              <a:ext uri="{FF2B5EF4-FFF2-40B4-BE49-F238E27FC236}">
                <a16:creationId xmlns:a16="http://schemas.microsoft.com/office/drawing/2014/main" id="{69A6AA5C-4517-9B17-DBED-1121E28E1C3B}"/>
              </a:ext>
            </a:extLst>
          </p:cNvPr>
          <p:cNvGrpSpPr/>
          <p:nvPr/>
        </p:nvGrpSpPr>
        <p:grpSpPr>
          <a:xfrm>
            <a:off x="284979" y="3341530"/>
            <a:ext cx="5111496" cy="660792"/>
            <a:chOff x="1283578" y="4176772"/>
            <a:chExt cx="4592105" cy="660792"/>
          </a:xfrm>
        </p:grpSpPr>
        <p:sp>
          <p:nvSpPr>
            <p:cNvPr id="29" name="CuadroTexto 29">
              <a:extLst>
                <a:ext uri="{FF2B5EF4-FFF2-40B4-BE49-F238E27FC236}">
                  <a16:creationId xmlns:a16="http://schemas.microsoft.com/office/drawing/2014/main" id="{4F171743-57EE-D576-C8E0-62AB1CD17E08}"/>
                </a:ext>
              </a:extLst>
            </p:cNvPr>
            <p:cNvSpPr txBox="1"/>
            <p:nvPr/>
          </p:nvSpPr>
          <p:spPr>
            <a:xfrm>
              <a:off x="1283578" y="4191233"/>
              <a:ext cx="459210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err="1">
                  <a:effectLst>
                    <a:outerShdw blurRad="38100" dist="38100" dir="2700000" algn="tl">
                      <a:srgbClr val="000000">
                        <a:alpha val="43137"/>
                      </a:srgbClr>
                    </a:outerShdw>
                  </a:effectLst>
                  <a:latin typeface="Franklin Gothic Medium" panose="020B0603020102020204" pitchFamily="34" charset="0"/>
                </a:rPr>
                <a:t>Architecture</a:t>
              </a:r>
              <a:r>
                <a:rPr lang="es-ES" sz="1800">
                  <a:effectLst>
                    <a:outerShdw blurRad="38100" dist="38100" dir="2700000" algn="tl">
                      <a:srgbClr val="000000">
                        <a:alpha val="43137"/>
                      </a:srgbClr>
                    </a:outerShdw>
                  </a:effectLst>
                  <a:latin typeface="Franklin Gothic Medium" panose="020B0603020102020204" pitchFamily="34" charset="0"/>
                </a:rPr>
                <a:t> </a:t>
              </a:r>
            </a:p>
            <a:p>
              <a:pPr algn="ctr"/>
              <a:r>
                <a:rPr lang="es-ES" sz="1800">
                  <a:effectLst>
                    <a:outerShdw blurRad="38100" dist="38100" dir="2700000" algn="tl">
                      <a:srgbClr val="000000">
                        <a:alpha val="43137"/>
                      </a:srgbClr>
                    </a:outerShdw>
                  </a:effectLst>
                  <a:latin typeface="Franklin Gothic Medium" panose="020B0603020102020204" pitchFamily="34" charset="0"/>
                </a:rPr>
                <a:t>(v1/D2.2 – 31 Dic 2023; v2/D2.5 – 30 May 2025)</a:t>
              </a:r>
            </a:p>
          </p:txBody>
        </p:sp>
        <p:pic>
          <p:nvPicPr>
            <p:cNvPr id="30" name="Gráfico 28">
              <a:extLst>
                <a:ext uri="{FF2B5EF4-FFF2-40B4-BE49-F238E27FC236}">
                  <a16:creationId xmlns:a16="http://schemas.microsoft.com/office/drawing/2014/main" id="{8025B84B-31ED-A479-D206-7ABE2A31177C}"/>
                </a:ext>
              </a:extLst>
            </p:cNvPr>
            <p:cNvPicPr>
              <a:picLocks noChangeAspect="1"/>
            </p:cNvPicPr>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4093" t="39859" r="4124" b="18390"/>
            <a:stretch/>
          </p:blipFill>
          <p:spPr>
            <a:xfrm>
              <a:off x="1843850" y="4176772"/>
              <a:ext cx="1050348" cy="303399"/>
            </a:xfrm>
            <a:prstGeom prst="rect">
              <a:avLst/>
            </a:prstGeom>
          </p:spPr>
        </p:pic>
      </p:grpSp>
      <p:sp>
        <p:nvSpPr>
          <p:cNvPr id="13" name="CuadroTexto 30">
            <a:extLst>
              <a:ext uri="{FF2B5EF4-FFF2-40B4-BE49-F238E27FC236}">
                <a16:creationId xmlns:a16="http://schemas.microsoft.com/office/drawing/2014/main" id="{1E52D6B0-4E1E-DAF3-6EF6-78332ACAAE9C}"/>
              </a:ext>
            </a:extLst>
          </p:cNvPr>
          <p:cNvSpPr txBox="1"/>
          <p:nvPr/>
        </p:nvSpPr>
        <p:spPr>
          <a:xfrm>
            <a:off x="431103" y="3970444"/>
            <a:ext cx="4511256"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l"/>
            <a:r>
              <a:rPr lang="en-US">
                <a:latin typeface="Calibri" panose="020F0502020204030204" pitchFamily="34" charset="0"/>
              </a:rPr>
              <a:t>Supports consolidation of distributed data between the various players in the Music360 ecosystem. Implements a DB model that aligns with the Music360 ontology.</a:t>
            </a:r>
          </a:p>
        </p:txBody>
      </p:sp>
      <p:pic>
        <p:nvPicPr>
          <p:cNvPr id="14" name="Picture 2" descr="Collective Management Organisation (CMO) - YouTube">
            <a:extLst>
              <a:ext uri="{FF2B5EF4-FFF2-40B4-BE49-F238E27FC236}">
                <a16:creationId xmlns:a16="http://schemas.microsoft.com/office/drawing/2014/main" id="{E82E55CE-6B9A-53F4-E3BF-C2E6963D04E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406557" y="3290434"/>
            <a:ext cx="995565" cy="560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uadroTexto 33">
            <a:extLst>
              <a:ext uri="{FF2B5EF4-FFF2-40B4-BE49-F238E27FC236}">
                <a16:creationId xmlns:a16="http://schemas.microsoft.com/office/drawing/2014/main" id="{258090E5-679A-3C9D-C15D-B575FF60175C}"/>
              </a:ext>
            </a:extLst>
          </p:cNvPr>
          <p:cNvSpPr txBox="1"/>
          <p:nvPr/>
        </p:nvSpPr>
        <p:spPr>
          <a:xfrm>
            <a:off x="3113240" y="5639083"/>
            <a:ext cx="4260964"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l"/>
            <a:r>
              <a:rPr lang="en-US" b="0" i="0" u="none" strike="noStrike" baseline="0">
                <a:latin typeface="Calibri" panose="020F0502020204030204" pitchFamily="34" charset="0"/>
              </a:rPr>
              <a:t>Mechanisms for maintaining data security and trust, supporting distributed information sources and the involvement of users in various roles, including CMOS, rights holders, music venues, living lab managers, etc. </a:t>
            </a:r>
            <a:endParaRPr lang="en-US" sz="1050"/>
          </a:p>
        </p:txBody>
      </p:sp>
      <p:pic>
        <p:nvPicPr>
          <p:cNvPr id="16" name="Picture 2" descr="Policy makers &amp; citizens | CS3MESH4EOSC">
            <a:extLst>
              <a:ext uri="{FF2B5EF4-FFF2-40B4-BE49-F238E27FC236}">
                <a16:creationId xmlns:a16="http://schemas.microsoft.com/office/drawing/2014/main" id="{867E999E-D6EC-DDE2-C9EC-1D273869007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796493" y="4180112"/>
            <a:ext cx="1612259" cy="444211"/>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a la izquierda y derecha 16">
            <a:extLst>
              <a:ext uri="{FF2B5EF4-FFF2-40B4-BE49-F238E27FC236}">
                <a16:creationId xmlns:a16="http://schemas.microsoft.com/office/drawing/2014/main" id="{7249396C-E486-3A9C-0F7B-AD01F134FDD0}"/>
              </a:ext>
            </a:extLst>
          </p:cNvPr>
          <p:cNvSpPr/>
          <p:nvPr/>
        </p:nvSpPr>
        <p:spPr>
          <a:xfrm>
            <a:off x="6979349" y="2949259"/>
            <a:ext cx="2513825"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sp>
        <p:nvSpPr>
          <p:cNvPr id="18" name="Flecha: a la izquierda y derecha 17">
            <a:extLst>
              <a:ext uri="{FF2B5EF4-FFF2-40B4-BE49-F238E27FC236}">
                <a16:creationId xmlns:a16="http://schemas.microsoft.com/office/drawing/2014/main" id="{7244AAA7-A097-4739-1925-29A5A045ADDA}"/>
              </a:ext>
            </a:extLst>
          </p:cNvPr>
          <p:cNvSpPr/>
          <p:nvPr/>
        </p:nvSpPr>
        <p:spPr>
          <a:xfrm rot="11014757">
            <a:off x="6918848" y="3551407"/>
            <a:ext cx="1385375"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sp>
        <p:nvSpPr>
          <p:cNvPr id="19" name="Flecha: a la izquierda y derecha 18">
            <a:extLst>
              <a:ext uri="{FF2B5EF4-FFF2-40B4-BE49-F238E27FC236}">
                <a16:creationId xmlns:a16="http://schemas.microsoft.com/office/drawing/2014/main" id="{44046652-7BBE-B634-A54F-C24B63953107}"/>
              </a:ext>
            </a:extLst>
          </p:cNvPr>
          <p:cNvSpPr/>
          <p:nvPr/>
        </p:nvSpPr>
        <p:spPr>
          <a:xfrm rot="877502">
            <a:off x="6695587" y="3916622"/>
            <a:ext cx="1148047"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grpSp>
        <p:nvGrpSpPr>
          <p:cNvPr id="20" name="Grupo 19">
            <a:extLst>
              <a:ext uri="{FF2B5EF4-FFF2-40B4-BE49-F238E27FC236}">
                <a16:creationId xmlns:a16="http://schemas.microsoft.com/office/drawing/2014/main" id="{2F3CA98B-9EA5-8F52-DFFC-2DBD3FBE4316}"/>
              </a:ext>
            </a:extLst>
          </p:cNvPr>
          <p:cNvGrpSpPr/>
          <p:nvPr/>
        </p:nvGrpSpPr>
        <p:grpSpPr>
          <a:xfrm>
            <a:off x="7775366" y="4713549"/>
            <a:ext cx="1235144" cy="914893"/>
            <a:chOff x="7435523" y="4944440"/>
            <a:chExt cx="1235144" cy="914893"/>
          </a:xfrm>
        </p:grpSpPr>
        <p:pic>
          <p:nvPicPr>
            <p:cNvPr id="27" name="Picture 4" descr="Estos son los artistas más escuchados de Spotify (julio 2022)">
              <a:extLst>
                <a:ext uri="{FF2B5EF4-FFF2-40B4-BE49-F238E27FC236}">
                  <a16:creationId xmlns:a16="http://schemas.microsoft.com/office/drawing/2014/main" id="{1D418733-88F1-D9D7-7B56-A7E1A08593F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511859" y="4944440"/>
              <a:ext cx="1158808" cy="651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CuadroTexto 39">
              <a:extLst>
                <a:ext uri="{FF2B5EF4-FFF2-40B4-BE49-F238E27FC236}">
                  <a16:creationId xmlns:a16="http://schemas.microsoft.com/office/drawing/2014/main" id="{1A87EEBA-A03F-F9CC-3F49-633F184BAAAE}"/>
                </a:ext>
              </a:extLst>
            </p:cNvPr>
            <p:cNvSpPr txBox="1"/>
            <p:nvPr/>
          </p:nvSpPr>
          <p:spPr>
            <a:xfrm>
              <a:off x="7435523" y="5582334"/>
              <a:ext cx="1235144"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200" err="1"/>
                <a:t>Rightholders</a:t>
              </a:r>
              <a:endParaRPr lang="es-ES" sz="1200"/>
            </a:p>
          </p:txBody>
        </p:sp>
      </p:grpSp>
      <p:pic>
        <p:nvPicPr>
          <p:cNvPr id="21" name="Picture 6" descr="OpenID Connect and OAuth2 for the beginner">
            <a:extLst>
              <a:ext uri="{FF2B5EF4-FFF2-40B4-BE49-F238E27FC236}">
                <a16:creationId xmlns:a16="http://schemas.microsoft.com/office/drawing/2014/main" id="{47990603-182F-70BA-6BEC-4ED78271A68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792826" y="4561662"/>
            <a:ext cx="1329533" cy="404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Flecha: a la izquierda y derecha 21">
            <a:extLst>
              <a:ext uri="{FF2B5EF4-FFF2-40B4-BE49-F238E27FC236}">
                <a16:creationId xmlns:a16="http://schemas.microsoft.com/office/drawing/2014/main" id="{E4DB7414-B6D5-9DF4-BC8E-AB221B4A38CA}"/>
              </a:ext>
            </a:extLst>
          </p:cNvPr>
          <p:cNvSpPr/>
          <p:nvPr/>
        </p:nvSpPr>
        <p:spPr>
          <a:xfrm rot="1467931">
            <a:off x="6437775" y="4312616"/>
            <a:ext cx="1148047"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pic>
        <p:nvPicPr>
          <p:cNvPr id="23" name="Imagen 22">
            <a:extLst>
              <a:ext uri="{FF2B5EF4-FFF2-40B4-BE49-F238E27FC236}">
                <a16:creationId xmlns:a16="http://schemas.microsoft.com/office/drawing/2014/main" id="{305E0777-68C0-138C-5AEE-AB82CD84C85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695897" y="2533541"/>
            <a:ext cx="2180130" cy="1158808"/>
          </a:xfrm>
          <a:prstGeom prst="rect">
            <a:avLst/>
          </a:prstGeom>
        </p:spPr>
      </p:pic>
      <p:sp>
        <p:nvSpPr>
          <p:cNvPr id="24" name="Flecha: a la izquierda y derecha 23">
            <a:extLst>
              <a:ext uri="{FF2B5EF4-FFF2-40B4-BE49-F238E27FC236}">
                <a16:creationId xmlns:a16="http://schemas.microsoft.com/office/drawing/2014/main" id="{12C6765D-8234-02A2-321B-AB7363E8F0F1}"/>
              </a:ext>
            </a:extLst>
          </p:cNvPr>
          <p:cNvSpPr/>
          <p:nvPr/>
        </p:nvSpPr>
        <p:spPr>
          <a:xfrm rot="9050274">
            <a:off x="5992494" y="1986823"/>
            <a:ext cx="1385375"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pic>
        <p:nvPicPr>
          <p:cNvPr id="25" name="Picture 2" descr="equipo de investigación que mide el valor de la música utilizando IA, estilo cómic">
            <a:extLst>
              <a:ext uri="{FF2B5EF4-FFF2-40B4-BE49-F238E27FC236}">
                <a16:creationId xmlns:a16="http://schemas.microsoft.com/office/drawing/2014/main" id="{37CF5E6C-F2C5-AE9C-2B42-332A864A0B51}"/>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374204" y="998120"/>
            <a:ext cx="1069848" cy="1069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CuadroTexto 10">
            <a:extLst>
              <a:ext uri="{FF2B5EF4-FFF2-40B4-BE49-F238E27FC236}">
                <a16:creationId xmlns:a16="http://schemas.microsoft.com/office/drawing/2014/main" id="{D2CC6D76-9701-96B4-1EC8-5FBD3FEB64B4}"/>
              </a:ext>
            </a:extLst>
          </p:cNvPr>
          <p:cNvSpPr txBox="1"/>
          <p:nvPr/>
        </p:nvSpPr>
        <p:spPr>
          <a:xfrm>
            <a:off x="8163769" y="1306103"/>
            <a:ext cx="1481139"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b="1" err="1"/>
              <a:t>Research</a:t>
            </a:r>
            <a:r>
              <a:rPr lang="es-ES" b="1"/>
              <a:t> </a:t>
            </a:r>
            <a:r>
              <a:rPr lang="es-ES" b="1" err="1"/>
              <a:t>Teams</a:t>
            </a:r>
            <a:endParaRPr lang="es-E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12AA-26C7-20AD-1768-816CE5B599A3}"/>
              </a:ext>
            </a:extLst>
          </p:cNvPr>
          <p:cNvSpPr>
            <a:spLocks noGrp="1"/>
          </p:cNvSpPr>
          <p:nvPr>
            <p:ph type="title"/>
          </p:nvPr>
        </p:nvSpPr>
        <p:spPr>
          <a:xfrm>
            <a:off x="459511" y="-16276"/>
            <a:ext cx="11524527" cy="1325563"/>
          </a:xfrm>
        </p:spPr>
        <p:txBody>
          <a:bodyPr>
            <a:normAutofit/>
          </a:bodyPr>
          <a:lstStyle/>
          <a:p>
            <a:r>
              <a:rPr lang="en-US" sz="3200"/>
              <a:t>Objective 2: Standardized, trusted and unified collection and representation of music metadata. 		</a:t>
            </a:r>
          </a:p>
        </p:txBody>
      </p:sp>
      <p:grpSp>
        <p:nvGrpSpPr>
          <p:cNvPr id="5" name="Grupo 4">
            <a:extLst>
              <a:ext uri="{FF2B5EF4-FFF2-40B4-BE49-F238E27FC236}">
                <a16:creationId xmlns:a16="http://schemas.microsoft.com/office/drawing/2014/main" id="{6D35CD08-31BC-8BCC-FAE4-598593D3A360}"/>
              </a:ext>
            </a:extLst>
          </p:cNvPr>
          <p:cNvGrpSpPr/>
          <p:nvPr/>
        </p:nvGrpSpPr>
        <p:grpSpPr>
          <a:xfrm>
            <a:off x="2315957" y="1765675"/>
            <a:ext cx="7743118" cy="3183469"/>
            <a:chOff x="9226802" y="27686642"/>
            <a:chExt cx="13575986" cy="5757866"/>
          </a:xfrm>
        </p:grpSpPr>
        <p:sp>
          <p:nvSpPr>
            <p:cNvPr id="39" name="Rectángulo: esquinas redondeadas 38">
              <a:extLst>
                <a:ext uri="{FF2B5EF4-FFF2-40B4-BE49-F238E27FC236}">
                  <a16:creationId xmlns:a16="http://schemas.microsoft.com/office/drawing/2014/main" id="{968614E4-3C1C-6F16-051B-E053EBCBDEDB}"/>
                </a:ext>
              </a:extLst>
            </p:cNvPr>
            <p:cNvSpPr/>
            <p:nvPr/>
          </p:nvSpPr>
          <p:spPr>
            <a:xfrm>
              <a:off x="9226802" y="30306948"/>
              <a:ext cx="13575986" cy="494550"/>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40" name="Grupo 39">
              <a:extLst>
                <a:ext uri="{FF2B5EF4-FFF2-40B4-BE49-F238E27FC236}">
                  <a16:creationId xmlns:a16="http://schemas.microsoft.com/office/drawing/2014/main" id="{738D729D-712F-E329-2E8C-F462A53F3D4A}"/>
                </a:ext>
              </a:extLst>
            </p:cNvPr>
            <p:cNvGrpSpPr/>
            <p:nvPr/>
          </p:nvGrpSpPr>
          <p:grpSpPr>
            <a:xfrm>
              <a:off x="9554346" y="27686642"/>
              <a:ext cx="13000647" cy="5757866"/>
              <a:chOff x="1508561" y="1831443"/>
              <a:chExt cx="5444769" cy="2749174"/>
            </a:xfrm>
          </p:grpSpPr>
          <p:sp>
            <p:nvSpPr>
              <p:cNvPr id="41" name="Rectángulo: esquinas redondeadas 40">
                <a:extLst>
                  <a:ext uri="{FF2B5EF4-FFF2-40B4-BE49-F238E27FC236}">
                    <a16:creationId xmlns:a16="http://schemas.microsoft.com/office/drawing/2014/main" id="{4537E324-6E71-7AF0-7CDA-F955978527A4}"/>
                  </a:ext>
                </a:extLst>
              </p:cNvPr>
              <p:cNvSpPr/>
              <p:nvPr/>
            </p:nvSpPr>
            <p:spPr>
              <a:xfrm>
                <a:off x="1558392" y="2373876"/>
                <a:ext cx="1439449" cy="5830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t>Music </a:t>
                </a:r>
                <a:r>
                  <a:rPr lang="es-ES" sz="1600" err="1"/>
                  <a:t>Creation</a:t>
                </a:r>
                <a:endParaRPr lang="es-ES" sz="1600"/>
              </a:p>
            </p:txBody>
          </p:sp>
          <p:sp>
            <p:nvSpPr>
              <p:cNvPr id="42" name="Rectángulo: esquinas redondeadas 41">
                <a:extLst>
                  <a:ext uri="{FF2B5EF4-FFF2-40B4-BE49-F238E27FC236}">
                    <a16:creationId xmlns:a16="http://schemas.microsoft.com/office/drawing/2014/main" id="{67879A73-0879-5376-3F91-93133A4E2B03}"/>
                  </a:ext>
                </a:extLst>
              </p:cNvPr>
              <p:cNvSpPr/>
              <p:nvPr/>
            </p:nvSpPr>
            <p:spPr>
              <a:xfrm>
                <a:off x="3583939" y="2334136"/>
                <a:ext cx="1439448" cy="6062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t>Music Use</a:t>
                </a:r>
              </a:p>
            </p:txBody>
          </p:sp>
          <p:sp>
            <p:nvSpPr>
              <p:cNvPr id="43" name="Rectángulo: esquinas redondeadas 42">
                <a:extLst>
                  <a:ext uri="{FF2B5EF4-FFF2-40B4-BE49-F238E27FC236}">
                    <a16:creationId xmlns:a16="http://schemas.microsoft.com/office/drawing/2014/main" id="{8334A285-E053-EFDB-5F15-F6E91B5D5194}"/>
                  </a:ext>
                </a:extLst>
              </p:cNvPr>
              <p:cNvSpPr/>
              <p:nvPr/>
            </p:nvSpPr>
            <p:spPr>
              <a:xfrm>
                <a:off x="1578661" y="4389272"/>
                <a:ext cx="5310930" cy="1913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err="1"/>
                  <a:t>Stakeholders</a:t>
                </a:r>
                <a:endParaRPr lang="es-ES" sz="1600"/>
              </a:p>
            </p:txBody>
          </p:sp>
          <p:sp>
            <p:nvSpPr>
              <p:cNvPr id="44" name="Rectángulo: esquinas redondeadas 43">
                <a:extLst>
                  <a:ext uri="{FF2B5EF4-FFF2-40B4-BE49-F238E27FC236}">
                    <a16:creationId xmlns:a16="http://schemas.microsoft.com/office/drawing/2014/main" id="{E7FD42ED-E6FF-AE8D-7808-30F56A5C5CDA}"/>
                  </a:ext>
                </a:extLst>
              </p:cNvPr>
              <p:cNvSpPr/>
              <p:nvPr/>
            </p:nvSpPr>
            <p:spPr>
              <a:xfrm>
                <a:off x="1508561" y="3899154"/>
                <a:ext cx="1542328" cy="4737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err="1">
                    <a:solidFill>
                      <a:sysClr val="windowText" lastClr="000000"/>
                    </a:solidFill>
                  </a:rPr>
                  <a:t>Rightholders</a:t>
                </a:r>
                <a:endParaRPr lang="es-ES" sz="1600">
                  <a:solidFill>
                    <a:sysClr val="windowText" lastClr="000000"/>
                  </a:solidFill>
                </a:endParaRPr>
              </a:p>
            </p:txBody>
          </p:sp>
          <p:sp>
            <p:nvSpPr>
              <p:cNvPr id="45" name="Rectángulo: esquinas redondeadas 44">
                <a:extLst>
                  <a:ext uri="{FF2B5EF4-FFF2-40B4-BE49-F238E27FC236}">
                    <a16:creationId xmlns:a16="http://schemas.microsoft.com/office/drawing/2014/main" id="{A4FABB5F-52DC-E85A-FEE2-CA6393129036}"/>
                  </a:ext>
                </a:extLst>
              </p:cNvPr>
              <p:cNvSpPr/>
              <p:nvPr/>
            </p:nvSpPr>
            <p:spPr>
              <a:xfrm>
                <a:off x="3459656" y="3882493"/>
                <a:ext cx="1633338" cy="4737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solidFill>
                      <a:sysClr val="windowText" lastClr="000000"/>
                    </a:solidFill>
                  </a:rPr>
                  <a:t>Royalty </a:t>
                </a:r>
                <a:r>
                  <a:rPr lang="es-ES" sz="1600" err="1">
                    <a:solidFill>
                      <a:sysClr val="windowText" lastClr="000000"/>
                    </a:solidFill>
                  </a:rPr>
                  <a:t>Distributors</a:t>
                </a:r>
                <a:endParaRPr lang="es-ES" sz="1600">
                  <a:solidFill>
                    <a:sysClr val="windowText" lastClr="000000"/>
                  </a:solidFill>
                </a:endParaRPr>
              </a:p>
            </p:txBody>
          </p:sp>
          <p:sp>
            <p:nvSpPr>
              <p:cNvPr id="46" name="Rectángulo: esquinas redondeadas 45">
                <a:extLst>
                  <a:ext uri="{FF2B5EF4-FFF2-40B4-BE49-F238E27FC236}">
                    <a16:creationId xmlns:a16="http://schemas.microsoft.com/office/drawing/2014/main" id="{A7DFE4D4-3D63-C7C7-1D6C-C25C223DD8E7}"/>
                  </a:ext>
                </a:extLst>
              </p:cNvPr>
              <p:cNvSpPr/>
              <p:nvPr/>
            </p:nvSpPr>
            <p:spPr>
              <a:xfrm>
                <a:off x="5604289" y="3891938"/>
                <a:ext cx="1349041" cy="4737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err="1">
                    <a:solidFill>
                      <a:sysClr val="windowText" lastClr="000000"/>
                    </a:solidFill>
                  </a:rPr>
                  <a:t>End</a:t>
                </a:r>
                <a:r>
                  <a:rPr lang="es-ES" sz="1600">
                    <a:solidFill>
                      <a:sysClr val="windowText" lastClr="000000"/>
                    </a:solidFill>
                  </a:rPr>
                  <a:t> </a:t>
                </a:r>
                <a:r>
                  <a:rPr lang="es-ES" sz="1600" err="1">
                    <a:solidFill>
                      <a:sysClr val="windowText" lastClr="000000"/>
                    </a:solidFill>
                  </a:rPr>
                  <a:t>Users</a:t>
                </a:r>
                <a:endParaRPr lang="es-ES" sz="1600">
                  <a:solidFill>
                    <a:sysClr val="windowText" lastClr="000000"/>
                  </a:solidFill>
                </a:endParaRPr>
              </a:p>
            </p:txBody>
          </p:sp>
          <p:sp>
            <p:nvSpPr>
              <p:cNvPr id="47" name="Rectángulo: esquinas redondeadas 46">
                <a:extLst>
                  <a:ext uri="{FF2B5EF4-FFF2-40B4-BE49-F238E27FC236}">
                    <a16:creationId xmlns:a16="http://schemas.microsoft.com/office/drawing/2014/main" id="{2EDADC1E-0AE0-17B5-7FEB-6ABE44E444F3}"/>
                  </a:ext>
                </a:extLst>
              </p:cNvPr>
              <p:cNvSpPr/>
              <p:nvPr/>
            </p:nvSpPr>
            <p:spPr>
              <a:xfrm>
                <a:off x="5603766" y="2324929"/>
                <a:ext cx="1348451" cy="641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t>Music </a:t>
                </a:r>
                <a:r>
                  <a:rPr lang="es-ES" sz="1600" err="1"/>
                  <a:t>Value</a:t>
                </a:r>
                <a:endParaRPr lang="es-ES" sz="1600"/>
              </a:p>
            </p:txBody>
          </p:sp>
          <p:cxnSp>
            <p:nvCxnSpPr>
              <p:cNvPr id="48" name="Conector recto de flecha 31">
                <a:extLst>
                  <a:ext uri="{FF2B5EF4-FFF2-40B4-BE49-F238E27FC236}">
                    <a16:creationId xmlns:a16="http://schemas.microsoft.com/office/drawing/2014/main" id="{79A02F14-5CFB-7D21-8000-AC5EDDA76355}"/>
                  </a:ext>
                </a:extLst>
              </p:cNvPr>
              <p:cNvCxnSpPr>
                <a:cxnSpLocks/>
              </p:cNvCxnSpPr>
              <p:nvPr/>
            </p:nvCxnSpPr>
            <p:spPr>
              <a:xfrm rot="16200000" flipH="1">
                <a:off x="1237285" y="3420001"/>
                <a:ext cx="942266" cy="1608"/>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CuadroTexto 33">
                <a:extLst>
                  <a:ext uri="{FF2B5EF4-FFF2-40B4-BE49-F238E27FC236}">
                    <a16:creationId xmlns:a16="http://schemas.microsoft.com/office/drawing/2014/main" id="{F9C63375-D7C5-5EF0-944E-4A4650A3194C}"/>
                  </a:ext>
                </a:extLst>
              </p:cNvPr>
              <p:cNvSpPr txBox="1"/>
              <p:nvPr/>
            </p:nvSpPr>
            <p:spPr>
              <a:xfrm>
                <a:off x="1685419" y="3020668"/>
                <a:ext cx="1122415"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owned_rights</a:t>
                </a:r>
                <a:endParaRPr lang="es-ES" sz="1600"/>
              </a:p>
            </p:txBody>
          </p:sp>
          <p:cxnSp>
            <p:nvCxnSpPr>
              <p:cNvPr id="50" name="Conector recto de flecha 31">
                <a:extLst>
                  <a:ext uri="{FF2B5EF4-FFF2-40B4-BE49-F238E27FC236}">
                    <a16:creationId xmlns:a16="http://schemas.microsoft.com/office/drawing/2014/main" id="{C48131EC-1D8C-4B03-77CE-A50ED2780125}"/>
                  </a:ext>
                </a:extLst>
              </p:cNvPr>
              <p:cNvCxnSpPr>
                <a:cxnSpLocks/>
              </p:cNvCxnSpPr>
              <p:nvPr/>
            </p:nvCxnSpPr>
            <p:spPr>
              <a:xfrm rot="16200000" flipV="1">
                <a:off x="3997050" y="3420148"/>
                <a:ext cx="943576" cy="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1" name="CuadroTexto 35">
                <a:extLst>
                  <a:ext uri="{FF2B5EF4-FFF2-40B4-BE49-F238E27FC236}">
                    <a16:creationId xmlns:a16="http://schemas.microsoft.com/office/drawing/2014/main" id="{6C4FAC56-89CB-5DAA-1FE5-D236121C6103}"/>
                  </a:ext>
                </a:extLst>
              </p:cNvPr>
              <p:cNvSpPr txBox="1"/>
              <p:nvPr/>
            </p:nvSpPr>
            <p:spPr>
              <a:xfrm>
                <a:off x="2071479" y="3602728"/>
                <a:ext cx="1604308"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distribute_royalties</a:t>
                </a:r>
                <a:endParaRPr lang="es-ES" sz="1600"/>
              </a:p>
            </p:txBody>
          </p:sp>
          <p:cxnSp>
            <p:nvCxnSpPr>
              <p:cNvPr id="52" name="Conector recto de flecha 31">
                <a:extLst>
                  <a:ext uri="{FF2B5EF4-FFF2-40B4-BE49-F238E27FC236}">
                    <a16:creationId xmlns:a16="http://schemas.microsoft.com/office/drawing/2014/main" id="{6C1BED51-B410-B71F-6EB6-AF39DEFF5ACD}"/>
                  </a:ext>
                </a:extLst>
              </p:cNvPr>
              <p:cNvCxnSpPr>
                <a:cxnSpLocks/>
              </p:cNvCxnSpPr>
              <p:nvPr/>
            </p:nvCxnSpPr>
            <p:spPr>
              <a:xfrm rot="16200000" flipH="1" flipV="1">
                <a:off x="2917246" y="2880476"/>
                <a:ext cx="16661" cy="1996600"/>
              </a:xfrm>
              <a:prstGeom prst="bentConnector3">
                <a:avLst>
                  <a:gd name="adj1" fmla="val -137206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CuadroTexto 37">
                <a:extLst>
                  <a:ext uri="{FF2B5EF4-FFF2-40B4-BE49-F238E27FC236}">
                    <a16:creationId xmlns:a16="http://schemas.microsoft.com/office/drawing/2014/main" id="{CB95BBC6-05AF-20FF-B2C9-028D3D22140A}"/>
                  </a:ext>
                </a:extLst>
              </p:cNvPr>
              <p:cNvSpPr txBox="1"/>
              <p:nvPr/>
            </p:nvSpPr>
            <p:spPr>
              <a:xfrm>
                <a:off x="4454897" y="3020668"/>
                <a:ext cx="792146"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license</a:t>
                </a:r>
                <a:endParaRPr lang="es-ES" sz="1600"/>
              </a:p>
            </p:txBody>
          </p:sp>
          <p:cxnSp>
            <p:nvCxnSpPr>
              <p:cNvPr id="54" name="Conector recto de flecha 31">
                <a:extLst>
                  <a:ext uri="{FF2B5EF4-FFF2-40B4-BE49-F238E27FC236}">
                    <a16:creationId xmlns:a16="http://schemas.microsoft.com/office/drawing/2014/main" id="{D42F2637-F1D9-F040-2350-628A763603FD}"/>
                  </a:ext>
                </a:extLst>
              </p:cNvPr>
              <p:cNvCxnSpPr>
                <a:cxnSpLocks/>
              </p:cNvCxnSpPr>
              <p:nvPr/>
            </p:nvCxnSpPr>
            <p:spPr>
              <a:xfrm rot="16200000" flipH="1" flipV="1">
                <a:off x="3033137" y="1302966"/>
                <a:ext cx="35503" cy="2094933"/>
              </a:xfrm>
              <a:prstGeom prst="bentConnector3">
                <a:avLst>
                  <a:gd name="adj1" fmla="val -643889"/>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5" name="CuadroTexto 39">
                <a:extLst>
                  <a:ext uri="{FF2B5EF4-FFF2-40B4-BE49-F238E27FC236}">
                    <a16:creationId xmlns:a16="http://schemas.microsoft.com/office/drawing/2014/main" id="{0501EDE6-CBF4-EF6D-6CAD-62C74926DBD1}"/>
                  </a:ext>
                </a:extLst>
              </p:cNvPr>
              <p:cNvSpPr txBox="1"/>
              <p:nvPr/>
            </p:nvSpPr>
            <p:spPr>
              <a:xfrm>
                <a:off x="2489383" y="1831444"/>
                <a:ext cx="1061158"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a:t>reproduces</a:t>
                </a:r>
              </a:p>
            </p:txBody>
          </p:sp>
          <p:cxnSp>
            <p:nvCxnSpPr>
              <p:cNvPr id="56" name="Conector recto de flecha 31">
                <a:extLst>
                  <a:ext uri="{FF2B5EF4-FFF2-40B4-BE49-F238E27FC236}">
                    <a16:creationId xmlns:a16="http://schemas.microsoft.com/office/drawing/2014/main" id="{0BD67700-0F92-AE9A-6031-715CAF9F4B5D}"/>
                  </a:ext>
                </a:extLst>
              </p:cNvPr>
              <p:cNvCxnSpPr>
                <a:cxnSpLocks/>
              </p:cNvCxnSpPr>
              <p:nvPr/>
            </p:nvCxnSpPr>
            <p:spPr>
              <a:xfrm rot="5400000" flipH="1" flipV="1">
                <a:off x="5451398" y="1338532"/>
                <a:ext cx="9207" cy="1974329"/>
              </a:xfrm>
              <a:prstGeom prst="bentConnector3">
                <a:avLst>
                  <a:gd name="adj1" fmla="val 258289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7" name="CuadroTexto 42">
                <a:extLst>
                  <a:ext uri="{FF2B5EF4-FFF2-40B4-BE49-F238E27FC236}">
                    <a16:creationId xmlns:a16="http://schemas.microsoft.com/office/drawing/2014/main" id="{0F873D03-0C03-E0F0-9008-D78C15CE16CF}"/>
                  </a:ext>
                </a:extLst>
              </p:cNvPr>
              <p:cNvSpPr txBox="1"/>
              <p:nvPr/>
            </p:nvSpPr>
            <p:spPr>
              <a:xfrm>
                <a:off x="4893228" y="1831443"/>
                <a:ext cx="1017869"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generates</a:t>
                </a:r>
                <a:endParaRPr lang="es-ES" sz="1600"/>
              </a:p>
            </p:txBody>
          </p:sp>
          <p:cxnSp>
            <p:nvCxnSpPr>
              <p:cNvPr id="58" name="Conector recto de flecha 31">
                <a:extLst>
                  <a:ext uri="{FF2B5EF4-FFF2-40B4-BE49-F238E27FC236}">
                    <a16:creationId xmlns:a16="http://schemas.microsoft.com/office/drawing/2014/main" id="{D5C6A87E-0B6A-4DE4-DC80-D2B86292C825}"/>
                  </a:ext>
                </a:extLst>
              </p:cNvPr>
              <p:cNvCxnSpPr>
                <a:cxnSpLocks/>
                <a:stCxn id="46" idx="1"/>
                <a:endCxn id="42" idx="3"/>
              </p:cNvCxnSpPr>
              <p:nvPr/>
            </p:nvCxnSpPr>
            <p:spPr>
              <a:xfrm rot="10800000">
                <a:off x="5023387" y="2637259"/>
                <a:ext cx="580902" cy="149154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9" name="CuadroTexto 46">
                <a:extLst>
                  <a:ext uri="{FF2B5EF4-FFF2-40B4-BE49-F238E27FC236}">
                    <a16:creationId xmlns:a16="http://schemas.microsoft.com/office/drawing/2014/main" id="{12BF2C7D-5AC7-B3A2-BE96-2C4CF78D2BE2}"/>
                  </a:ext>
                </a:extLst>
              </p:cNvPr>
              <p:cNvSpPr txBox="1"/>
              <p:nvPr/>
            </p:nvSpPr>
            <p:spPr>
              <a:xfrm>
                <a:off x="4684968" y="3507132"/>
                <a:ext cx="733050"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pay_for</a:t>
                </a:r>
                <a:endParaRPr lang="es-ES" sz="1600"/>
              </a:p>
            </p:txBody>
          </p:sp>
          <p:cxnSp>
            <p:nvCxnSpPr>
              <p:cNvPr id="60" name="Conector recto de flecha 31">
                <a:extLst>
                  <a:ext uri="{FF2B5EF4-FFF2-40B4-BE49-F238E27FC236}">
                    <a16:creationId xmlns:a16="http://schemas.microsoft.com/office/drawing/2014/main" id="{69316438-6031-F0E5-6D8B-CFB15A8DC015}"/>
                  </a:ext>
                </a:extLst>
              </p:cNvPr>
              <p:cNvCxnSpPr>
                <a:cxnSpLocks/>
              </p:cNvCxnSpPr>
              <p:nvPr/>
            </p:nvCxnSpPr>
            <p:spPr>
              <a:xfrm rot="16200000" flipH="1">
                <a:off x="6189981" y="3459238"/>
                <a:ext cx="879209" cy="294"/>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1" name="CuadroTexto 53">
                <a:extLst>
                  <a:ext uri="{FF2B5EF4-FFF2-40B4-BE49-F238E27FC236}">
                    <a16:creationId xmlns:a16="http://schemas.microsoft.com/office/drawing/2014/main" id="{D790AB9B-4DBD-1B9E-24CB-D4E647F4A911}"/>
                  </a:ext>
                </a:extLst>
              </p:cNvPr>
              <p:cNvSpPr txBox="1"/>
              <p:nvPr/>
            </p:nvSpPr>
            <p:spPr>
              <a:xfrm>
                <a:off x="5603796" y="3278392"/>
                <a:ext cx="1110079"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perceived_by</a:t>
                </a:r>
                <a:endParaRPr lang="es-ES" sz="1600"/>
              </a:p>
            </p:txBody>
          </p:sp>
          <p:cxnSp>
            <p:nvCxnSpPr>
              <p:cNvPr id="62" name="Conector recto de flecha 31">
                <a:extLst>
                  <a:ext uri="{FF2B5EF4-FFF2-40B4-BE49-F238E27FC236}">
                    <a16:creationId xmlns:a16="http://schemas.microsoft.com/office/drawing/2014/main" id="{A00588DA-6AF4-36F9-4589-98F4E067F382}"/>
                  </a:ext>
                </a:extLst>
              </p:cNvPr>
              <p:cNvCxnSpPr>
                <a:cxnSpLocks/>
              </p:cNvCxnSpPr>
              <p:nvPr/>
            </p:nvCxnSpPr>
            <p:spPr>
              <a:xfrm rot="16200000" flipH="1">
                <a:off x="3676120" y="3431307"/>
                <a:ext cx="911602" cy="1"/>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3" name="CuadroTexto 55">
                <a:extLst>
                  <a:ext uri="{FF2B5EF4-FFF2-40B4-BE49-F238E27FC236}">
                    <a16:creationId xmlns:a16="http://schemas.microsoft.com/office/drawing/2014/main" id="{BAD68DC7-EE75-A47E-9A11-74574CF67542}"/>
                  </a:ext>
                </a:extLst>
              </p:cNvPr>
              <p:cNvSpPr txBox="1"/>
              <p:nvPr/>
            </p:nvSpPr>
            <p:spPr>
              <a:xfrm>
                <a:off x="3227038" y="3026711"/>
                <a:ext cx="1026675"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collect_fees</a:t>
                </a:r>
                <a:endParaRPr lang="es-ES" sz="1600"/>
              </a:p>
            </p:txBody>
          </p:sp>
        </p:grpSp>
      </p:grpSp>
      <p:grpSp>
        <p:nvGrpSpPr>
          <p:cNvPr id="6" name="Grupo 5">
            <a:extLst>
              <a:ext uri="{FF2B5EF4-FFF2-40B4-BE49-F238E27FC236}">
                <a16:creationId xmlns:a16="http://schemas.microsoft.com/office/drawing/2014/main" id="{0179E5E1-2578-1365-8D6C-8C31EB7BB23E}"/>
              </a:ext>
            </a:extLst>
          </p:cNvPr>
          <p:cNvGrpSpPr/>
          <p:nvPr/>
        </p:nvGrpSpPr>
        <p:grpSpPr>
          <a:xfrm>
            <a:off x="172468" y="1459744"/>
            <a:ext cx="2151962" cy="1171676"/>
            <a:chOff x="2765118" y="27512620"/>
            <a:chExt cx="5719338" cy="628562"/>
          </a:xfrm>
        </p:grpSpPr>
        <p:sp>
          <p:nvSpPr>
            <p:cNvPr id="37" name="Diagrama de flujo: terminador 36">
              <a:extLst>
                <a:ext uri="{FF2B5EF4-FFF2-40B4-BE49-F238E27FC236}">
                  <a16:creationId xmlns:a16="http://schemas.microsoft.com/office/drawing/2014/main" id="{C5D1C8EF-14B3-71AE-BFAE-CE70635235F1}"/>
                </a:ext>
              </a:extLst>
            </p:cNvPr>
            <p:cNvSpPr/>
            <p:nvPr/>
          </p:nvSpPr>
          <p:spPr>
            <a:xfrm>
              <a:off x="2765118" y="27512620"/>
              <a:ext cx="5719338" cy="628562"/>
            </a:xfrm>
            <a:prstGeom prst="flowChartTerminator">
              <a:avLst/>
            </a:prstGeom>
            <a:solidFill>
              <a:srgbClr val="E0EEE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CuadroTexto 60">
              <a:extLst>
                <a:ext uri="{FF2B5EF4-FFF2-40B4-BE49-F238E27FC236}">
                  <a16:creationId xmlns:a16="http://schemas.microsoft.com/office/drawing/2014/main" id="{19AF0192-FABD-FE0B-E8C6-E4434D314FAE}"/>
                </a:ext>
              </a:extLst>
            </p:cNvPr>
            <p:cNvSpPr txBox="1"/>
            <p:nvPr/>
          </p:nvSpPr>
          <p:spPr>
            <a:xfrm>
              <a:off x="2829896" y="27515464"/>
              <a:ext cx="5652832"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IoT devices for capturing real Music Use from recordings and live settings</a:t>
              </a:r>
            </a:p>
          </p:txBody>
        </p:sp>
      </p:grpSp>
      <p:grpSp>
        <p:nvGrpSpPr>
          <p:cNvPr id="7" name="Grupo 6">
            <a:extLst>
              <a:ext uri="{FF2B5EF4-FFF2-40B4-BE49-F238E27FC236}">
                <a16:creationId xmlns:a16="http://schemas.microsoft.com/office/drawing/2014/main" id="{00CE3BB5-0B52-FE06-E159-5CE93FCB2E8A}"/>
              </a:ext>
            </a:extLst>
          </p:cNvPr>
          <p:cNvGrpSpPr/>
          <p:nvPr/>
        </p:nvGrpSpPr>
        <p:grpSpPr>
          <a:xfrm>
            <a:off x="71518" y="2881599"/>
            <a:ext cx="2401632" cy="1077613"/>
            <a:chOff x="1105109" y="30007523"/>
            <a:chExt cx="5945029" cy="628562"/>
          </a:xfrm>
        </p:grpSpPr>
        <p:sp>
          <p:nvSpPr>
            <p:cNvPr id="35" name="Diagrama de flujo: terminador 34">
              <a:extLst>
                <a:ext uri="{FF2B5EF4-FFF2-40B4-BE49-F238E27FC236}">
                  <a16:creationId xmlns:a16="http://schemas.microsoft.com/office/drawing/2014/main" id="{83DEE447-E003-724B-120D-6B47B3CCD0A3}"/>
                </a:ext>
              </a:extLst>
            </p:cNvPr>
            <p:cNvSpPr/>
            <p:nvPr/>
          </p:nvSpPr>
          <p:spPr>
            <a:xfrm>
              <a:off x="1105109" y="30007523"/>
              <a:ext cx="5945029" cy="628562"/>
            </a:xfrm>
            <a:prstGeom prst="flowChartTerminator">
              <a:avLst/>
            </a:prstGeom>
            <a:solidFill>
              <a:srgbClr val="E0EEE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CuadroTexto 1034">
              <a:extLst>
                <a:ext uri="{FF2B5EF4-FFF2-40B4-BE49-F238E27FC236}">
                  <a16:creationId xmlns:a16="http://schemas.microsoft.com/office/drawing/2014/main" id="{30EE9095-701A-A7CE-DA8A-955B39748B57}"/>
                </a:ext>
              </a:extLst>
            </p:cNvPr>
            <p:cNvSpPr txBox="1"/>
            <p:nvPr/>
          </p:nvSpPr>
          <p:spPr>
            <a:xfrm>
              <a:off x="1351937" y="30008429"/>
              <a:ext cx="5502759"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Tools for importing data from distributed and heterogeneous sources about Music Creation</a:t>
              </a:r>
            </a:p>
          </p:txBody>
        </p:sp>
      </p:grpSp>
      <p:grpSp>
        <p:nvGrpSpPr>
          <p:cNvPr id="8" name="Grupo 7">
            <a:extLst>
              <a:ext uri="{FF2B5EF4-FFF2-40B4-BE49-F238E27FC236}">
                <a16:creationId xmlns:a16="http://schemas.microsoft.com/office/drawing/2014/main" id="{005F61CB-A51D-0782-2B0C-B81D6F09951D}"/>
              </a:ext>
            </a:extLst>
          </p:cNvPr>
          <p:cNvGrpSpPr/>
          <p:nvPr/>
        </p:nvGrpSpPr>
        <p:grpSpPr>
          <a:xfrm>
            <a:off x="66829" y="4294461"/>
            <a:ext cx="2313853" cy="856010"/>
            <a:chOff x="871689" y="34700962"/>
            <a:chExt cx="7280957" cy="652754"/>
          </a:xfrm>
        </p:grpSpPr>
        <p:sp>
          <p:nvSpPr>
            <p:cNvPr id="33" name="Diagrama de flujo: terminador 32">
              <a:extLst>
                <a:ext uri="{FF2B5EF4-FFF2-40B4-BE49-F238E27FC236}">
                  <a16:creationId xmlns:a16="http://schemas.microsoft.com/office/drawing/2014/main" id="{C5B496C1-EA84-BE7E-FDC3-B467F064F701}"/>
                </a:ext>
              </a:extLst>
            </p:cNvPr>
            <p:cNvSpPr/>
            <p:nvPr/>
          </p:nvSpPr>
          <p:spPr>
            <a:xfrm>
              <a:off x="871689" y="34725154"/>
              <a:ext cx="7280957" cy="628562"/>
            </a:xfrm>
            <a:prstGeom prst="flowChartTerminator">
              <a:avLst/>
            </a:prstGeom>
            <a:solidFill>
              <a:srgbClr val="E0EEE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CuadroTexto 1038">
              <a:extLst>
                <a:ext uri="{FF2B5EF4-FFF2-40B4-BE49-F238E27FC236}">
                  <a16:creationId xmlns:a16="http://schemas.microsoft.com/office/drawing/2014/main" id="{C613A4DA-96A9-39A4-4738-754B4B48A404}"/>
                </a:ext>
              </a:extLst>
            </p:cNvPr>
            <p:cNvSpPr txBox="1"/>
            <p:nvPr/>
          </p:nvSpPr>
          <p:spPr>
            <a:xfrm>
              <a:off x="1060283" y="34700962"/>
              <a:ext cx="6965909"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Tools for importing data about royalty distribution (CMOs)</a:t>
              </a:r>
            </a:p>
          </p:txBody>
        </p:sp>
      </p:grpSp>
      <p:grpSp>
        <p:nvGrpSpPr>
          <p:cNvPr id="9" name="Grupo 8">
            <a:extLst>
              <a:ext uri="{FF2B5EF4-FFF2-40B4-BE49-F238E27FC236}">
                <a16:creationId xmlns:a16="http://schemas.microsoft.com/office/drawing/2014/main" id="{EE54C916-9FB1-7C4D-8D74-CAFEE6AE79DB}"/>
              </a:ext>
            </a:extLst>
          </p:cNvPr>
          <p:cNvGrpSpPr/>
          <p:nvPr/>
        </p:nvGrpSpPr>
        <p:grpSpPr>
          <a:xfrm>
            <a:off x="10039257" y="2562113"/>
            <a:ext cx="2125415" cy="1077218"/>
            <a:chOff x="1055417" y="29993273"/>
            <a:chExt cx="5994721" cy="659825"/>
          </a:xfrm>
        </p:grpSpPr>
        <p:sp>
          <p:nvSpPr>
            <p:cNvPr id="31" name="Diagrama de flujo: terminador 30">
              <a:extLst>
                <a:ext uri="{FF2B5EF4-FFF2-40B4-BE49-F238E27FC236}">
                  <a16:creationId xmlns:a16="http://schemas.microsoft.com/office/drawing/2014/main" id="{CE2BAB14-AAAE-26B8-13FF-525A3B5E979E}"/>
                </a:ext>
              </a:extLst>
            </p:cNvPr>
            <p:cNvSpPr/>
            <p:nvPr/>
          </p:nvSpPr>
          <p:spPr>
            <a:xfrm>
              <a:off x="1105109" y="29999647"/>
              <a:ext cx="5945029" cy="644313"/>
            </a:xfrm>
            <a:prstGeom prst="flowChartTerminator">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CuadroTexto 1046">
              <a:extLst>
                <a:ext uri="{FF2B5EF4-FFF2-40B4-BE49-F238E27FC236}">
                  <a16:creationId xmlns:a16="http://schemas.microsoft.com/office/drawing/2014/main" id="{E0D73161-832E-5E20-8073-3A6EBE09FBEF}"/>
                </a:ext>
              </a:extLst>
            </p:cNvPr>
            <p:cNvSpPr txBox="1"/>
            <p:nvPr/>
          </p:nvSpPr>
          <p:spPr>
            <a:xfrm>
              <a:off x="1055417" y="29993273"/>
              <a:ext cx="5875899" cy="65982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Data exchange with research teams and empirical studies</a:t>
              </a:r>
            </a:p>
            <a:p>
              <a:pPr algn="ctr"/>
              <a:r>
                <a:rPr lang="en-US" sz="1600"/>
                <a:t>(10+ Living Labs)</a:t>
              </a:r>
            </a:p>
          </p:txBody>
        </p:sp>
      </p:grpSp>
      <p:sp>
        <p:nvSpPr>
          <p:cNvPr id="10" name="Diagrama de flujo: terminador 9">
            <a:extLst>
              <a:ext uri="{FF2B5EF4-FFF2-40B4-BE49-F238E27FC236}">
                <a16:creationId xmlns:a16="http://schemas.microsoft.com/office/drawing/2014/main" id="{7543DAF1-AA43-FD36-34DB-9A2547E0E631}"/>
              </a:ext>
            </a:extLst>
          </p:cNvPr>
          <p:cNvSpPr/>
          <p:nvPr/>
        </p:nvSpPr>
        <p:spPr>
          <a:xfrm>
            <a:off x="9991847" y="3867668"/>
            <a:ext cx="2176763" cy="1092015"/>
          </a:xfrm>
          <a:prstGeom prst="flowChartTerminator">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CuadroTexto 1049">
            <a:extLst>
              <a:ext uri="{FF2B5EF4-FFF2-40B4-BE49-F238E27FC236}">
                <a16:creationId xmlns:a16="http://schemas.microsoft.com/office/drawing/2014/main" id="{AA430BBF-692E-DDA8-E2F0-6AEE61DFBE82}"/>
              </a:ext>
            </a:extLst>
          </p:cNvPr>
          <p:cNvSpPr txBox="1"/>
          <p:nvPr/>
        </p:nvSpPr>
        <p:spPr>
          <a:xfrm>
            <a:off x="9976895" y="3980767"/>
            <a:ext cx="2209889"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AI analytics tools (ML) for massive information and explainability </a:t>
            </a:r>
          </a:p>
        </p:txBody>
      </p:sp>
      <p:sp>
        <p:nvSpPr>
          <p:cNvPr id="12" name="Diagrama de flujo: terminador 11">
            <a:extLst>
              <a:ext uri="{FF2B5EF4-FFF2-40B4-BE49-F238E27FC236}">
                <a16:creationId xmlns:a16="http://schemas.microsoft.com/office/drawing/2014/main" id="{B13948A0-BD61-663D-5E9E-A052EFB5030E}"/>
              </a:ext>
            </a:extLst>
          </p:cNvPr>
          <p:cNvSpPr/>
          <p:nvPr/>
        </p:nvSpPr>
        <p:spPr>
          <a:xfrm>
            <a:off x="9950728" y="1366192"/>
            <a:ext cx="2208624" cy="974796"/>
          </a:xfrm>
          <a:prstGeom prst="flowChartTerminator">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2155758" hangingPunct="0">
              <a:buClrTx/>
            </a:pPr>
            <a:endParaRPr lang="es-ES" sz="1600">
              <a:solidFill>
                <a:srgbClr val="FFFFFF"/>
              </a:solidFill>
              <a:latin typeface="+mn-lt"/>
              <a:ea typeface="+mn-ea"/>
              <a:cs typeface="+mn-cs"/>
              <a:sym typeface="Helvetica Neue Medium"/>
            </a:endParaRPr>
          </a:p>
          <a:p>
            <a:pPr algn="ctr" defTabSz="2155758" hangingPunct="0">
              <a:buClrTx/>
            </a:pPr>
            <a:endParaRPr lang="es-ES" sz="1600">
              <a:solidFill>
                <a:srgbClr val="FFFFFF"/>
              </a:solidFill>
              <a:latin typeface="+mn-lt"/>
              <a:ea typeface="+mn-ea"/>
              <a:cs typeface="+mn-cs"/>
              <a:sym typeface="Helvetica Neue Medium"/>
            </a:endParaRPr>
          </a:p>
        </p:txBody>
      </p:sp>
      <p:sp>
        <p:nvSpPr>
          <p:cNvPr id="13" name="CuadroTexto 1052">
            <a:extLst>
              <a:ext uri="{FF2B5EF4-FFF2-40B4-BE49-F238E27FC236}">
                <a16:creationId xmlns:a16="http://schemas.microsoft.com/office/drawing/2014/main" id="{3E2D78EC-B62A-55DB-EB68-72FD01D7A2BB}"/>
              </a:ext>
            </a:extLst>
          </p:cNvPr>
          <p:cNvSpPr txBox="1"/>
          <p:nvPr/>
        </p:nvSpPr>
        <p:spPr>
          <a:xfrm>
            <a:off x="9951714" y="1424525"/>
            <a:ext cx="2208624" cy="6134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Front-ends, report generators, and data presentation tools</a:t>
            </a:r>
          </a:p>
        </p:txBody>
      </p:sp>
      <p:sp>
        <p:nvSpPr>
          <p:cNvPr id="14" name="CuadroTexto 1055">
            <a:extLst>
              <a:ext uri="{FF2B5EF4-FFF2-40B4-BE49-F238E27FC236}">
                <a16:creationId xmlns:a16="http://schemas.microsoft.com/office/drawing/2014/main" id="{6223C546-6982-F3AD-4067-7C998AC29966}"/>
              </a:ext>
            </a:extLst>
          </p:cNvPr>
          <p:cNvSpPr txBox="1"/>
          <p:nvPr/>
        </p:nvSpPr>
        <p:spPr>
          <a:xfrm>
            <a:off x="-89248" y="1289718"/>
            <a:ext cx="789708"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a:t>
            </a:r>
          </a:p>
        </p:txBody>
      </p:sp>
      <p:sp>
        <p:nvSpPr>
          <p:cNvPr id="15" name="CuadroTexto 1056">
            <a:extLst>
              <a:ext uri="{FF2B5EF4-FFF2-40B4-BE49-F238E27FC236}">
                <a16:creationId xmlns:a16="http://schemas.microsoft.com/office/drawing/2014/main" id="{4166682F-66B7-E315-6F0F-E3E7A687E7D7}"/>
              </a:ext>
            </a:extLst>
          </p:cNvPr>
          <p:cNvSpPr txBox="1"/>
          <p:nvPr/>
        </p:nvSpPr>
        <p:spPr>
          <a:xfrm>
            <a:off x="10865" y="2651829"/>
            <a:ext cx="789708"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a:t>
            </a:r>
          </a:p>
        </p:txBody>
      </p:sp>
      <p:sp>
        <p:nvSpPr>
          <p:cNvPr id="16" name="CuadroTexto 1057">
            <a:extLst>
              <a:ext uri="{FF2B5EF4-FFF2-40B4-BE49-F238E27FC236}">
                <a16:creationId xmlns:a16="http://schemas.microsoft.com/office/drawing/2014/main" id="{F7E0CB8C-8779-1C0F-403D-3FB1853D0BC0}"/>
              </a:ext>
            </a:extLst>
          </p:cNvPr>
          <p:cNvSpPr txBox="1"/>
          <p:nvPr/>
        </p:nvSpPr>
        <p:spPr>
          <a:xfrm>
            <a:off x="-64200" y="4070963"/>
            <a:ext cx="789708"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a:t>
            </a:r>
          </a:p>
        </p:txBody>
      </p:sp>
      <p:sp>
        <p:nvSpPr>
          <p:cNvPr id="17" name="CuadroTexto 1058">
            <a:extLst>
              <a:ext uri="{FF2B5EF4-FFF2-40B4-BE49-F238E27FC236}">
                <a16:creationId xmlns:a16="http://schemas.microsoft.com/office/drawing/2014/main" id="{83A11441-211A-68BB-FBEE-57AF124A109D}"/>
              </a:ext>
            </a:extLst>
          </p:cNvPr>
          <p:cNvSpPr txBox="1"/>
          <p:nvPr/>
        </p:nvSpPr>
        <p:spPr>
          <a:xfrm>
            <a:off x="11202326" y="1113135"/>
            <a:ext cx="973107" cy="69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2155758" hangingPunct="0">
              <a:buClrTx/>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 &amp; </a:t>
            </a:r>
            <a:r>
              <a:rPr lang="es-ES" sz="1600" b="1">
                <a:solidFill>
                  <a:srgbClr val="0070C0"/>
                </a:solidFill>
                <a:effectLst>
                  <a:outerShdw blurRad="38100" dist="38100" dir="2700000" algn="tl">
                    <a:srgbClr val="000000">
                      <a:alpha val="43137"/>
                    </a:srgbClr>
                  </a:outerShdw>
                </a:effectLst>
                <a:latin typeface="Helvetica Neue"/>
                <a:ea typeface="Helvetica Neue"/>
                <a:cs typeface="Helvetica Neue"/>
                <a:sym typeface="Helvetica Neue"/>
              </a:rPr>
              <a:t>V2</a:t>
            </a:r>
          </a:p>
          <a:p>
            <a:pPr marL="0" marR="0" indent="0" algn="ctr" defTabSz="2155758" rtl="0" fontAlgn="auto" latinLnBrk="0" hangingPunct="0">
              <a:lnSpc>
                <a:spcPct val="100000"/>
              </a:lnSpc>
              <a:spcBef>
                <a:spcPts val="0"/>
              </a:spcBef>
              <a:spcAft>
                <a:spcPts val="0"/>
              </a:spcAft>
              <a:buClrTx/>
              <a:buSzTx/>
              <a:buFontTx/>
              <a:buNone/>
              <a:tabLst/>
            </a:pPr>
            <a:endPar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endParaRPr>
          </a:p>
        </p:txBody>
      </p:sp>
      <p:sp>
        <p:nvSpPr>
          <p:cNvPr id="18" name="CuadroTexto 1059">
            <a:extLst>
              <a:ext uri="{FF2B5EF4-FFF2-40B4-BE49-F238E27FC236}">
                <a16:creationId xmlns:a16="http://schemas.microsoft.com/office/drawing/2014/main" id="{03C13A48-6427-BF8F-D024-638A46F307A0}"/>
              </a:ext>
            </a:extLst>
          </p:cNvPr>
          <p:cNvSpPr txBox="1"/>
          <p:nvPr/>
        </p:nvSpPr>
        <p:spPr>
          <a:xfrm>
            <a:off x="11572070" y="3689426"/>
            <a:ext cx="525271"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0070C0"/>
                </a:solidFill>
                <a:effectLst>
                  <a:outerShdw blurRad="38100" dist="38100" dir="2700000" algn="tl">
                    <a:srgbClr val="000000">
                      <a:alpha val="43137"/>
                    </a:srgbClr>
                  </a:outerShdw>
                </a:effectLst>
                <a:uFillTx/>
                <a:latin typeface="Helvetica Neue"/>
                <a:ea typeface="Helvetica Neue"/>
                <a:cs typeface="Helvetica Neue"/>
                <a:sym typeface="Helvetica Neue"/>
              </a:rPr>
              <a:t>V2</a:t>
            </a:r>
          </a:p>
        </p:txBody>
      </p:sp>
      <p:sp>
        <p:nvSpPr>
          <p:cNvPr id="19" name="CuadroTexto 1060">
            <a:extLst>
              <a:ext uri="{FF2B5EF4-FFF2-40B4-BE49-F238E27FC236}">
                <a16:creationId xmlns:a16="http://schemas.microsoft.com/office/drawing/2014/main" id="{52C13518-583E-D6F9-C3BE-8F1FFE95134D}"/>
              </a:ext>
            </a:extLst>
          </p:cNvPr>
          <p:cNvSpPr txBox="1"/>
          <p:nvPr/>
        </p:nvSpPr>
        <p:spPr>
          <a:xfrm>
            <a:off x="11108072" y="2322860"/>
            <a:ext cx="1085764"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2155758" hangingPunct="0">
              <a:buClrTx/>
            </a:pPr>
            <a:r>
              <a:rPr lang="es-ES" sz="1600" b="1">
                <a:solidFill>
                  <a:srgbClr val="92D050"/>
                </a:solidFill>
                <a:effectLst>
                  <a:outerShdw blurRad="38100" dist="38100" dir="2700000" algn="tl">
                    <a:srgbClr val="000000">
                      <a:alpha val="43137"/>
                    </a:srgbClr>
                  </a:outerShdw>
                </a:effectLst>
                <a:latin typeface="Helvetica Neue"/>
                <a:ea typeface="Helvetica Neue"/>
                <a:cs typeface="Helvetica Neue"/>
                <a:sym typeface="Helvetica Neue"/>
              </a:rPr>
              <a:t>V1 &amp; </a:t>
            </a:r>
            <a:r>
              <a:rPr lang="es-ES" sz="1600" b="1">
                <a:solidFill>
                  <a:srgbClr val="0070C0"/>
                </a:solidFill>
                <a:effectLst>
                  <a:outerShdw blurRad="38100" dist="38100" dir="2700000" algn="tl">
                    <a:srgbClr val="000000">
                      <a:alpha val="43137"/>
                    </a:srgbClr>
                  </a:outerShdw>
                </a:effectLst>
                <a:latin typeface="Helvetica Neue"/>
                <a:ea typeface="Helvetica Neue"/>
                <a:cs typeface="Helvetica Neue"/>
                <a:sym typeface="Helvetica Neue"/>
              </a:rPr>
              <a:t>V2</a:t>
            </a:r>
          </a:p>
        </p:txBody>
      </p:sp>
      <p:pic>
        <p:nvPicPr>
          <p:cNvPr id="20" name="Picture 2">
            <a:extLst>
              <a:ext uri="{FF2B5EF4-FFF2-40B4-BE49-F238E27FC236}">
                <a16:creationId xmlns:a16="http://schemas.microsoft.com/office/drawing/2014/main" id="{4E0FCE4C-A670-72BA-EAEB-4B838D9A0DF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23763" y="5392955"/>
            <a:ext cx="1746263" cy="61722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734F1C8D-26B8-029D-1C09-89D79AFB7CA2}"/>
              </a:ext>
            </a:extLst>
          </p:cNvPr>
          <p:cNvPicPr>
            <a:picLocks noChangeAspect="1"/>
          </p:cNvPicPr>
          <p:nvPr/>
        </p:nvPicPr>
        <p:blipFill>
          <a:blip r:embed="rId3"/>
          <a:stretch>
            <a:fillRect/>
          </a:stretch>
        </p:blipFill>
        <p:spPr>
          <a:xfrm>
            <a:off x="8755566" y="5406377"/>
            <a:ext cx="1577106" cy="320678"/>
          </a:xfrm>
          <a:prstGeom prst="rect">
            <a:avLst/>
          </a:prstGeom>
        </p:spPr>
      </p:pic>
      <p:pic>
        <p:nvPicPr>
          <p:cNvPr id="22" name="Picture 12" descr="IMRO — Keychange">
            <a:extLst>
              <a:ext uri="{FF2B5EF4-FFF2-40B4-BE49-F238E27FC236}">
                <a16:creationId xmlns:a16="http://schemas.microsoft.com/office/drawing/2014/main" id="{52D85E44-369A-0752-09CB-E8A97E50752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42636" y="6072369"/>
            <a:ext cx="1108787" cy="5006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GDA">
            <a:extLst>
              <a:ext uri="{FF2B5EF4-FFF2-40B4-BE49-F238E27FC236}">
                <a16:creationId xmlns:a16="http://schemas.microsoft.com/office/drawing/2014/main" id="{E7DED3E3-8E7C-6635-197B-BE4639F1BFB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57913" y="5299382"/>
            <a:ext cx="1012352" cy="6205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ISAC">
            <a:extLst>
              <a:ext uri="{FF2B5EF4-FFF2-40B4-BE49-F238E27FC236}">
                <a16:creationId xmlns:a16="http://schemas.microsoft.com/office/drawing/2014/main" id="{AE27D2C9-C63A-5054-3076-7AB14C760A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63465" y="6135967"/>
            <a:ext cx="2535568" cy="4829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GT Musiikkiluvat Oy Arvostelut 2024 - Trustmary">
            <a:extLst>
              <a:ext uri="{FF2B5EF4-FFF2-40B4-BE49-F238E27FC236}">
                <a16:creationId xmlns:a16="http://schemas.microsoft.com/office/drawing/2014/main" id="{AC4987D4-5A3E-79B5-E57A-F78ADA9B016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430065" y="5587751"/>
            <a:ext cx="2121334" cy="4737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a:extLst>
              <a:ext uri="{FF2B5EF4-FFF2-40B4-BE49-F238E27FC236}">
                <a16:creationId xmlns:a16="http://schemas.microsoft.com/office/drawing/2014/main" id="{A10FEE1A-B5CF-3977-DAD7-3FF8459F4DC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81032" y="5542213"/>
            <a:ext cx="1752871" cy="4540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BMAT and Audible Magic Partnership to Deliver Global Music Rights  Administration Services to the Metaverse - Audible Magic">
            <a:extLst>
              <a:ext uri="{FF2B5EF4-FFF2-40B4-BE49-F238E27FC236}">
                <a16:creationId xmlns:a16="http://schemas.microsoft.com/office/drawing/2014/main" id="{90E6A72C-8D7B-9763-A221-9CB6DBCC878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565852" y="5662756"/>
            <a:ext cx="641731" cy="6400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PERFORMERS' RIGHTS STUDY - AEPO-ARTIS - Click for more">
            <a:extLst>
              <a:ext uri="{FF2B5EF4-FFF2-40B4-BE49-F238E27FC236}">
                <a16:creationId xmlns:a16="http://schemas.microsoft.com/office/drawing/2014/main" id="{7F3AF2FC-94DD-A123-BA9E-DBA062247E0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732270" y="5638431"/>
            <a:ext cx="1746263" cy="4540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The Value Engineers | LinkedIn">
            <a:extLst>
              <a:ext uri="{FF2B5EF4-FFF2-40B4-BE49-F238E27FC236}">
                <a16:creationId xmlns:a16="http://schemas.microsoft.com/office/drawing/2014/main" id="{8943D23F-5DC6-22C6-18FB-A5F1C0ADA01F}"/>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10962943" y="5182864"/>
            <a:ext cx="962690" cy="420181"/>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1">
            <a:extLst>
              <a:ext uri="{FF2B5EF4-FFF2-40B4-BE49-F238E27FC236}">
                <a16:creationId xmlns:a16="http://schemas.microsoft.com/office/drawing/2014/main" id="{9711E02C-5576-CBD3-A9FD-44B2406C7C4E}"/>
              </a:ext>
            </a:extLst>
          </p:cNvPr>
          <p:cNvSpPr txBox="1"/>
          <p:nvPr/>
        </p:nvSpPr>
        <p:spPr>
          <a:xfrm>
            <a:off x="2551237" y="1130472"/>
            <a:ext cx="738005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s-ES" sz="1800"/>
              <a:t>MDE </a:t>
            </a:r>
            <a:r>
              <a:rPr lang="es-ES" sz="1800" err="1"/>
              <a:t>to</a:t>
            </a:r>
            <a:r>
              <a:rPr lang="es-ES" sz="1800"/>
              <a:t> drive </a:t>
            </a:r>
            <a:r>
              <a:rPr lang="es-ES" sz="1800">
                <a:sym typeface="Helvetica Neue"/>
              </a:rPr>
              <a:t>Data </a:t>
            </a:r>
            <a:r>
              <a:rPr lang="es-ES" sz="1800" err="1">
                <a:sym typeface="Helvetica Neue"/>
              </a:rPr>
              <a:t>Interoperability</a:t>
            </a:r>
            <a:r>
              <a:rPr lang="es-ES" sz="1800">
                <a:sym typeface="Helvetica Neue"/>
              </a:rPr>
              <a:t> and Technologies </a:t>
            </a:r>
            <a:r>
              <a:rPr lang="es-ES" sz="1800" err="1">
                <a:sym typeface="Helvetica Neue"/>
              </a:rPr>
              <a:t>Development</a:t>
            </a:r>
            <a:r>
              <a:rPr lang="en-US" sz="1800"/>
              <a:t> to characterize the music value chain</a:t>
            </a:r>
          </a:p>
        </p:txBody>
      </p:sp>
    </p:spTree>
    <p:extLst>
      <p:ext uri="{BB962C8B-B14F-4D97-AF65-F5344CB8AC3E}">
        <p14:creationId xmlns:p14="http://schemas.microsoft.com/office/powerpoint/2010/main" val="137906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D74CC32C-D053-BD85-1203-EF73BF6DB402}"/>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2E661A5A-95B2-D817-FF5B-733D3F3A3C8E}"/>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0D434BEE-FB7B-266E-C11F-B217CA9AAAA6}"/>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AFCF6DAA-331B-4AFD-F28E-E4D98567CE0D}"/>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sp>
        <p:nvSpPr>
          <p:cNvPr id="2" name="Footer Placeholder 1">
            <a:extLst>
              <a:ext uri="{FF2B5EF4-FFF2-40B4-BE49-F238E27FC236}">
                <a16:creationId xmlns:a16="http://schemas.microsoft.com/office/drawing/2014/main" id="{2857A24A-ADAF-FA45-669A-09EF87291049}"/>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347718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E297-B24D-D6F6-1F1E-8003993F660A}"/>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586C54B0-26EC-3201-A6BE-675FDFC32E6E}"/>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EB7EC930-568A-F230-EEFD-979CA6EA5578}"/>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412B3C5C-5F11-3049-F11C-6FE3965CA82C}"/>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3AEBBCAE-D124-E72A-A28C-074C1BCC0674}"/>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2" name="Grupo 1">
            <a:extLst>
              <a:ext uri="{FF2B5EF4-FFF2-40B4-BE49-F238E27FC236}">
                <a16:creationId xmlns:a16="http://schemas.microsoft.com/office/drawing/2014/main" id="{4E3A4149-DFDE-AF69-6146-71DCB295982E}"/>
              </a:ext>
            </a:extLst>
          </p:cNvPr>
          <p:cNvGrpSpPr/>
          <p:nvPr/>
        </p:nvGrpSpPr>
        <p:grpSpPr>
          <a:xfrm>
            <a:off x="1758471" y="2220687"/>
            <a:ext cx="3707831" cy="3798276"/>
            <a:chOff x="1535502" y="4183811"/>
            <a:chExt cx="3088256" cy="1759789"/>
          </a:xfrm>
        </p:grpSpPr>
        <p:sp>
          <p:nvSpPr>
            <p:cNvPr id="7" name="Rectángulo 6">
              <a:extLst>
                <a:ext uri="{FF2B5EF4-FFF2-40B4-BE49-F238E27FC236}">
                  <a16:creationId xmlns:a16="http://schemas.microsoft.com/office/drawing/2014/main" id="{107BF0E3-956E-EAC9-DE7E-D5446868D2F0}"/>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8" name="CuadroTexto 7">
              <a:extLst>
                <a:ext uri="{FF2B5EF4-FFF2-40B4-BE49-F238E27FC236}">
                  <a16:creationId xmlns:a16="http://schemas.microsoft.com/office/drawing/2014/main" id="{623272D4-6D61-1CBE-1699-117CB0EEB9EA}"/>
                </a:ext>
              </a:extLst>
            </p:cNvPr>
            <p:cNvSpPr txBox="1"/>
            <p:nvPr/>
          </p:nvSpPr>
          <p:spPr>
            <a:xfrm>
              <a:off x="2565807" y="4219535"/>
              <a:ext cx="1653472" cy="275155"/>
            </a:xfrm>
            <a:prstGeom prst="rect">
              <a:avLst/>
            </a:prstGeom>
            <a:solidFill>
              <a:schemeClr val="bg1"/>
            </a:solidFill>
            <a:ln>
              <a:solidFill>
                <a:srgbClr val="C00000"/>
              </a:solidFill>
            </a:ln>
          </p:spPr>
          <p:txBody>
            <a:bodyPr wrap="square" rtlCol="0">
              <a:spAutoFit/>
            </a:bodyPr>
            <a:lstStyle/>
            <a:p>
              <a:r>
                <a:rPr lang="es-ES" sz="2117"/>
                <a:t>Music </a:t>
              </a:r>
              <a:r>
                <a:rPr lang="es-ES" sz="2117" err="1"/>
                <a:t>Creation</a:t>
              </a:r>
              <a:endParaRPr lang="es-ES" sz="2117"/>
            </a:p>
          </p:txBody>
        </p:sp>
      </p:grpSp>
      <p:sp>
        <p:nvSpPr>
          <p:cNvPr id="9" name="Footer Placeholder 8">
            <a:extLst>
              <a:ext uri="{FF2B5EF4-FFF2-40B4-BE49-F238E27FC236}">
                <a16:creationId xmlns:a16="http://schemas.microsoft.com/office/drawing/2014/main" id="{655A9ED3-26A8-A46B-3C78-E8B9A3FFDE79}"/>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354599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65A79-4413-DA35-E0FF-9725D0AE7BC8}"/>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24D9412E-E7D1-A4EB-5C1A-5C2721CB7642}"/>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686659DC-7FE1-82D9-3046-0E247127AED0}"/>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B160461D-BB48-6FA9-93ED-B40519CF4A10}"/>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76174D35-D890-EEE0-3F27-8B94504815BC}"/>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9" name="Grupo 8">
            <a:extLst>
              <a:ext uri="{FF2B5EF4-FFF2-40B4-BE49-F238E27FC236}">
                <a16:creationId xmlns:a16="http://schemas.microsoft.com/office/drawing/2014/main" id="{3C0AA59D-1ADD-8898-A3CF-87EF6E3D4E56}"/>
              </a:ext>
            </a:extLst>
          </p:cNvPr>
          <p:cNvGrpSpPr/>
          <p:nvPr/>
        </p:nvGrpSpPr>
        <p:grpSpPr>
          <a:xfrm>
            <a:off x="3315853" y="1847654"/>
            <a:ext cx="4250555" cy="4171308"/>
            <a:chOff x="1535502" y="4183811"/>
            <a:chExt cx="3088256" cy="1759789"/>
          </a:xfrm>
        </p:grpSpPr>
        <p:sp>
          <p:nvSpPr>
            <p:cNvPr id="10" name="Rectángulo 9">
              <a:extLst>
                <a:ext uri="{FF2B5EF4-FFF2-40B4-BE49-F238E27FC236}">
                  <a16:creationId xmlns:a16="http://schemas.microsoft.com/office/drawing/2014/main" id="{2EEAF74E-CE95-D80A-01F5-3C313435FC93}"/>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11" name="CuadroTexto 10">
              <a:extLst>
                <a:ext uri="{FF2B5EF4-FFF2-40B4-BE49-F238E27FC236}">
                  <a16:creationId xmlns:a16="http://schemas.microsoft.com/office/drawing/2014/main" id="{D96DC1AA-4F6B-678B-48C0-895895B126FE}"/>
                </a:ext>
              </a:extLst>
            </p:cNvPr>
            <p:cNvSpPr txBox="1"/>
            <p:nvPr/>
          </p:nvSpPr>
          <p:spPr>
            <a:xfrm>
              <a:off x="1535502" y="4219291"/>
              <a:ext cx="3019245" cy="176400"/>
            </a:xfrm>
            <a:prstGeom prst="rect">
              <a:avLst/>
            </a:prstGeom>
            <a:solidFill>
              <a:schemeClr val="bg1"/>
            </a:solidFill>
            <a:ln>
              <a:solidFill>
                <a:srgbClr val="C00000"/>
              </a:solidFill>
            </a:ln>
          </p:spPr>
          <p:txBody>
            <a:bodyPr wrap="square" rtlCol="0">
              <a:spAutoFit/>
            </a:bodyPr>
            <a:lstStyle/>
            <a:p>
              <a:r>
                <a:rPr lang="es-ES" sz="2117" err="1"/>
                <a:t>Rights</a:t>
              </a:r>
              <a:r>
                <a:rPr lang="es-ES" sz="2117"/>
                <a:t> and </a:t>
              </a:r>
              <a:r>
                <a:rPr lang="es-ES" sz="2117" err="1"/>
                <a:t>Licence</a:t>
              </a:r>
              <a:r>
                <a:rPr lang="es-ES" sz="2117"/>
                <a:t> Management</a:t>
              </a:r>
            </a:p>
          </p:txBody>
        </p:sp>
      </p:grpSp>
      <p:sp>
        <p:nvSpPr>
          <p:cNvPr id="2" name="Footer Placeholder 1">
            <a:extLst>
              <a:ext uri="{FF2B5EF4-FFF2-40B4-BE49-F238E27FC236}">
                <a16:creationId xmlns:a16="http://schemas.microsoft.com/office/drawing/2014/main" id="{106190A4-60B9-6134-8E54-2B6C8C60DB76}"/>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408629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8995-66CB-5606-CC4B-85A6DE2CB1F8}"/>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3E12C935-A9B9-ABDF-46B1-88951EB6184C}"/>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A355375A-250C-9644-D695-78829749394D}"/>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656465B6-4065-A4EC-0703-8DC6D759EF99}"/>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EB42BB72-EB88-E9E8-F5E9-6F5D2E92BFA8}"/>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2" name="Grupo 1">
            <a:extLst>
              <a:ext uri="{FF2B5EF4-FFF2-40B4-BE49-F238E27FC236}">
                <a16:creationId xmlns:a16="http://schemas.microsoft.com/office/drawing/2014/main" id="{3B2F4C85-4E6C-432A-8A9D-BE704138377A}"/>
              </a:ext>
            </a:extLst>
          </p:cNvPr>
          <p:cNvGrpSpPr/>
          <p:nvPr/>
        </p:nvGrpSpPr>
        <p:grpSpPr>
          <a:xfrm>
            <a:off x="7480430" y="4381880"/>
            <a:ext cx="2208362" cy="1518249"/>
            <a:chOff x="1535502" y="4183811"/>
            <a:chExt cx="3088256" cy="1759789"/>
          </a:xfrm>
        </p:grpSpPr>
        <p:sp>
          <p:nvSpPr>
            <p:cNvPr id="7" name="Rectángulo 6">
              <a:extLst>
                <a:ext uri="{FF2B5EF4-FFF2-40B4-BE49-F238E27FC236}">
                  <a16:creationId xmlns:a16="http://schemas.microsoft.com/office/drawing/2014/main" id="{23EFB10C-AED7-A778-5BAB-C9561D00B244}"/>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8" name="CuadroTexto 7">
              <a:extLst>
                <a:ext uri="{FF2B5EF4-FFF2-40B4-BE49-F238E27FC236}">
                  <a16:creationId xmlns:a16="http://schemas.microsoft.com/office/drawing/2014/main" id="{F7719CDA-7682-80CC-8E4F-288E1C8925DA}"/>
                </a:ext>
              </a:extLst>
            </p:cNvPr>
            <p:cNvSpPr txBox="1"/>
            <p:nvPr/>
          </p:nvSpPr>
          <p:spPr>
            <a:xfrm>
              <a:off x="1535502" y="4183811"/>
              <a:ext cx="3088256" cy="484648"/>
            </a:xfrm>
            <a:prstGeom prst="rect">
              <a:avLst/>
            </a:prstGeom>
            <a:noFill/>
            <a:ln>
              <a:solidFill>
                <a:srgbClr val="C00000"/>
              </a:solidFill>
            </a:ln>
          </p:spPr>
          <p:txBody>
            <a:bodyPr wrap="square" rtlCol="0">
              <a:spAutoFit/>
            </a:bodyPr>
            <a:lstStyle/>
            <a:p>
              <a:r>
                <a:rPr lang="es-ES" sz="2117" err="1"/>
                <a:t>End</a:t>
              </a:r>
              <a:r>
                <a:rPr lang="es-ES" sz="2117"/>
                <a:t> </a:t>
              </a:r>
              <a:r>
                <a:rPr lang="es-ES" sz="2117" err="1"/>
                <a:t>users</a:t>
              </a:r>
              <a:endParaRPr lang="es-ES" sz="2117"/>
            </a:p>
          </p:txBody>
        </p:sp>
      </p:grpSp>
      <p:grpSp>
        <p:nvGrpSpPr>
          <p:cNvPr id="12" name="Grupo 11">
            <a:extLst>
              <a:ext uri="{FF2B5EF4-FFF2-40B4-BE49-F238E27FC236}">
                <a16:creationId xmlns:a16="http://schemas.microsoft.com/office/drawing/2014/main" id="{0331FD58-77C9-873D-52B9-74E466ACC55F}"/>
              </a:ext>
            </a:extLst>
          </p:cNvPr>
          <p:cNvGrpSpPr/>
          <p:nvPr/>
        </p:nvGrpSpPr>
        <p:grpSpPr>
          <a:xfrm>
            <a:off x="2672861" y="562218"/>
            <a:ext cx="4672483" cy="3819661"/>
            <a:chOff x="1535502" y="4183811"/>
            <a:chExt cx="3088256" cy="1759789"/>
          </a:xfrm>
        </p:grpSpPr>
        <p:sp>
          <p:nvSpPr>
            <p:cNvPr id="13" name="Rectángulo 12">
              <a:extLst>
                <a:ext uri="{FF2B5EF4-FFF2-40B4-BE49-F238E27FC236}">
                  <a16:creationId xmlns:a16="http://schemas.microsoft.com/office/drawing/2014/main" id="{20CB3CEC-F497-A7C9-52EE-8B437466E384}"/>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14" name="CuadroTexto 13">
              <a:extLst>
                <a:ext uri="{FF2B5EF4-FFF2-40B4-BE49-F238E27FC236}">
                  <a16:creationId xmlns:a16="http://schemas.microsoft.com/office/drawing/2014/main" id="{ED23B15B-4160-C6B7-5730-508BB9AF86C1}"/>
                </a:ext>
              </a:extLst>
            </p:cNvPr>
            <p:cNvSpPr txBox="1"/>
            <p:nvPr/>
          </p:nvSpPr>
          <p:spPr>
            <a:xfrm>
              <a:off x="1560857" y="4197983"/>
              <a:ext cx="2413687" cy="170158"/>
            </a:xfrm>
            <a:prstGeom prst="rect">
              <a:avLst/>
            </a:prstGeom>
            <a:solidFill>
              <a:schemeClr val="bg1"/>
            </a:solidFill>
            <a:ln>
              <a:solidFill>
                <a:srgbClr val="C00000"/>
              </a:solidFill>
            </a:ln>
          </p:spPr>
          <p:txBody>
            <a:bodyPr wrap="square" rtlCol="0">
              <a:spAutoFit/>
            </a:bodyPr>
            <a:lstStyle/>
            <a:p>
              <a:r>
                <a:rPr lang="es-ES" sz="1800"/>
                <a:t>Music </a:t>
              </a:r>
              <a:r>
                <a:rPr lang="es-ES" sz="1800" err="1"/>
                <a:t>Work</a:t>
              </a:r>
              <a:r>
                <a:rPr lang="es-ES" sz="1800"/>
                <a:t> and </a:t>
              </a:r>
              <a:r>
                <a:rPr lang="es-ES" sz="1800" err="1"/>
                <a:t>Recording</a:t>
              </a:r>
              <a:r>
                <a:rPr lang="es-ES" sz="1800"/>
                <a:t> Use</a:t>
              </a:r>
            </a:p>
          </p:txBody>
        </p:sp>
      </p:grpSp>
      <p:sp>
        <p:nvSpPr>
          <p:cNvPr id="9" name="Footer Placeholder 8">
            <a:extLst>
              <a:ext uri="{FF2B5EF4-FFF2-40B4-BE49-F238E27FC236}">
                <a16:creationId xmlns:a16="http://schemas.microsoft.com/office/drawing/2014/main" id="{5A44985B-8E5D-AD19-B94A-4650131F4C33}"/>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211461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b="1" dirty="0"/>
              <a:t>Agenda</a:t>
            </a:r>
            <a:endParaRPr dirty="0"/>
          </a:p>
        </p:txBody>
      </p:sp>
      <p:sp>
        <p:nvSpPr>
          <p:cNvPr id="98" name="Google Shape;98;p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2</a:t>
            </a:fld>
            <a:endParaRPr/>
          </a:p>
        </p:txBody>
      </p:sp>
      <p:sp>
        <p:nvSpPr>
          <p:cNvPr id="99" name="Google Shape;99;p2"/>
          <p:cNvSpPr txBox="1">
            <a:spLocks noGrp="1"/>
          </p:cNvSpPr>
          <p:nvPr>
            <p:ph type="body" idx="1"/>
          </p:nvPr>
        </p:nvSpPr>
        <p:spPr>
          <a:xfrm>
            <a:off x="652463" y="1653627"/>
            <a:ext cx="10701337" cy="3550746"/>
          </a:xfrm>
          <a:prstGeom prst="rect">
            <a:avLst/>
          </a:prstGeom>
          <a:noFill/>
          <a:ln>
            <a:noFill/>
          </a:ln>
        </p:spPr>
        <p:txBody>
          <a:bodyPr spcFirstLastPara="1" wrap="square" lIns="91425" tIns="45700" rIns="91425" bIns="45700" anchor="t" anchorCtr="0">
            <a:noAutofit/>
          </a:bodyPr>
          <a:lstStyle/>
          <a:p>
            <a:pPr marL="1790700" lvl="0" indent="-1611313">
              <a:buNone/>
            </a:pPr>
            <a:r>
              <a:rPr lang="en-NL" dirty="0">
                <a:solidFill>
                  <a:srgbClr val="595959"/>
                </a:solidFill>
              </a:rPr>
              <a:t>9.</a:t>
            </a:r>
            <a:r>
              <a:rPr lang="nl-NL" dirty="0">
                <a:solidFill>
                  <a:srgbClr val="595959"/>
                </a:solidFill>
              </a:rPr>
              <a:t>30</a:t>
            </a:r>
            <a:r>
              <a:rPr lang="en-NL" dirty="0">
                <a:solidFill>
                  <a:srgbClr val="595959"/>
                </a:solidFill>
              </a:rPr>
              <a:t> – 9.</a:t>
            </a:r>
            <a:r>
              <a:rPr lang="nl-NL" dirty="0">
                <a:solidFill>
                  <a:srgbClr val="595959"/>
                </a:solidFill>
              </a:rPr>
              <a:t>3</a:t>
            </a:r>
            <a:r>
              <a:rPr lang="en-NL" dirty="0">
                <a:solidFill>
                  <a:srgbClr val="595959"/>
                </a:solidFill>
              </a:rPr>
              <a:t>5</a:t>
            </a:r>
            <a:r>
              <a:rPr lang="nl-NL" dirty="0">
                <a:solidFill>
                  <a:srgbClr val="595959"/>
                </a:solidFill>
              </a:rPr>
              <a:t>	</a:t>
            </a:r>
            <a:r>
              <a:rPr lang="nl-NL" dirty="0" err="1">
                <a:solidFill>
                  <a:srgbClr val="595959"/>
                </a:solidFill>
              </a:rPr>
              <a:t>Welcome</a:t>
            </a:r>
            <a:r>
              <a:rPr lang="nl-NL" dirty="0">
                <a:solidFill>
                  <a:srgbClr val="595959"/>
                </a:solidFill>
              </a:rPr>
              <a:t>, </a:t>
            </a:r>
            <a:r>
              <a:rPr lang="en-NL" dirty="0">
                <a:solidFill>
                  <a:srgbClr val="595959"/>
                </a:solidFill>
              </a:rPr>
              <a:t>Tour de table</a:t>
            </a:r>
            <a:r>
              <a:rPr lang="nl-NL" dirty="0">
                <a:solidFill>
                  <a:srgbClr val="595959"/>
                </a:solidFill>
              </a:rPr>
              <a:t>, </a:t>
            </a:r>
            <a:r>
              <a:rPr lang="en-US" dirty="0">
                <a:solidFill>
                  <a:srgbClr val="595959"/>
                </a:solidFill>
              </a:rPr>
              <a:t>Jaap Gordijn(VU)</a:t>
            </a:r>
            <a:endParaRPr dirty="0">
              <a:solidFill>
                <a:srgbClr val="595959"/>
              </a:solidFill>
            </a:endParaRPr>
          </a:p>
          <a:p>
            <a:pPr marL="1790700" lvl="0" indent="-1611313" algn="l" rtl="0">
              <a:lnSpc>
                <a:spcPct val="120000"/>
              </a:lnSpc>
              <a:spcBef>
                <a:spcPts val="1000"/>
              </a:spcBef>
              <a:spcAft>
                <a:spcPts val="0"/>
              </a:spcAft>
              <a:buSzPts val="1500"/>
              <a:buNone/>
            </a:pPr>
            <a:r>
              <a:rPr lang="en-NL" dirty="0">
                <a:solidFill>
                  <a:srgbClr val="595959"/>
                </a:solidFill>
              </a:rPr>
              <a:t>9.</a:t>
            </a:r>
            <a:r>
              <a:rPr lang="nl-NL" dirty="0">
                <a:solidFill>
                  <a:srgbClr val="595959"/>
                </a:solidFill>
              </a:rPr>
              <a:t>3</a:t>
            </a:r>
            <a:r>
              <a:rPr lang="en-NL" dirty="0">
                <a:solidFill>
                  <a:srgbClr val="595959"/>
                </a:solidFill>
              </a:rPr>
              <a:t>5 – 9.</a:t>
            </a:r>
            <a:r>
              <a:rPr lang="nl-NL" dirty="0">
                <a:solidFill>
                  <a:srgbClr val="595959"/>
                </a:solidFill>
              </a:rPr>
              <a:t>55	</a:t>
            </a:r>
            <a:r>
              <a:rPr lang="en-US" dirty="0">
                <a:solidFill>
                  <a:srgbClr val="595959"/>
                </a:solidFill>
              </a:rPr>
              <a:t>Work package 1 - Conceptualization and measurement of monetary and non-monetary value of music, Ingmar Leijen (VU), </a:t>
            </a:r>
            <a:r>
              <a:rPr lang="es-ES" dirty="0">
                <a:solidFill>
                  <a:srgbClr val="595959"/>
                </a:solidFill>
              </a:rPr>
              <a:t>María de Miguel Molina (UPV)</a:t>
            </a:r>
            <a:endParaRPr lang="en-US" dirty="0">
              <a:solidFill>
                <a:srgbClr val="595959"/>
              </a:solidFill>
            </a:endParaRPr>
          </a:p>
          <a:p>
            <a:pPr marL="1790700" lvl="0" indent="-1611313" algn="l" rtl="0">
              <a:lnSpc>
                <a:spcPct val="120000"/>
              </a:lnSpc>
              <a:spcBef>
                <a:spcPts val="1000"/>
              </a:spcBef>
              <a:spcAft>
                <a:spcPts val="0"/>
              </a:spcAft>
              <a:buSzPts val="1500"/>
              <a:buNone/>
            </a:pPr>
            <a:r>
              <a:rPr lang="en-NL" dirty="0">
                <a:solidFill>
                  <a:srgbClr val="595959"/>
                </a:solidFill>
              </a:rPr>
              <a:t>9.</a:t>
            </a:r>
            <a:r>
              <a:rPr lang="nl-NL" dirty="0">
                <a:solidFill>
                  <a:srgbClr val="595959"/>
                </a:solidFill>
              </a:rPr>
              <a:t>55</a:t>
            </a:r>
            <a:r>
              <a:rPr lang="en-NL" dirty="0">
                <a:solidFill>
                  <a:srgbClr val="595959"/>
                </a:solidFill>
              </a:rPr>
              <a:t> – 10.1</a:t>
            </a:r>
            <a:r>
              <a:rPr lang="nl-NL" dirty="0">
                <a:solidFill>
                  <a:srgbClr val="595959"/>
                </a:solidFill>
              </a:rPr>
              <a:t>5	</a:t>
            </a:r>
            <a:r>
              <a:rPr lang="en-US" dirty="0">
                <a:solidFill>
                  <a:srgbClr val="595959"/>
                </a:solidFill>
              </a:rPr>
              <a:t>Work package 2 - Standardized, trusted and unified collection of music metadata, Giovanni Giachetti (UPV), Oscar Pastor (UPV), Jaap Gordijn(VUA)</a:t>
            </a:r>
          </a:p>
          <a:p>
            <a:pPr marL="1790700" lvl="0" indent="-1611313" algn="l" rtl="0">
              <a:lnSpc>
                <a:spcPct val="120000"/>
              </a:lnSpc>
              <a:spcBef>
                <a:spcPts val="1000"/>
              </a:spcBef>
              <a:spcAft>
                <a:spcPts val="0"/>
              </a:spcAft>
              <a:buSzPts val="1500"/>
              <a:buNone/>
            </a:pPr>
            <a:r>
              <a:rPr lang="en-NL" dirty="0">
                <a:solidFill>
                  <a:srgbClr val="595959"/>
                </a:solidFill>
              </a:rPr>
              <a:t>10.</a:t>
            </a:r>
            <a:r>
              <a:rPr lang="nl-NL" dirty="0">
                <a:solidFill>
                  <a:srgbClr val="595959"/>
                </a:solidFill>
              </a:rPr>
              <a:t>15</a:t>
            </a:r>
            <a:r>
              <a:rPr lang="en-NL" dirty="0">
                <a:solidFill>
                  <a:srgbClr val="595959"/>
                </a:solidFill>
              </a:rPr>
              <a:t> – 1</a:t>
            </a:r>
            <a:r>
              <a:rPr lang="nl-NL" dirty="0">
                <a:solidFill>
                  <a:srgbClr val="595959"/>
                </a:solidFill>
              </a:rPr>
              <a:t>0</a:t>
            </a:r>
            <a:r>
              <a:rPr lang="en-NL" dirty="0">
                <a:solidFill>
                  <a:srgbClr val="595959"/>
                </a:solidFill>
              </a:rPr>
              <a:t>.3</a:t>
            </a:r>
            <a:r>
              <a:rPr lang="nl-NL" dirty="0">
                <a:solidFill>
                  <a:srgbClr val="595959"/>
                </a:solidFill>
              </a:rPr>
              <a:t>5</a:t>
            </a:r>
            <a:r>
              <a:rPr lang="en-NL" dirty="0">
                <a:solidFill>
                  <a:srgbClr val="595959"/>
                </a:solidFill>
              </a:rPr>
              <a:t> </a:t>
            </a:r>
            <a:r>
              <a:rPr lang="en-US" dirty="0">
                <a:solidFill>
                  <a:srgbClr val="595959"/>
                </a:solidFill>
              </a:rPr>
              <a:t>Work package 3 - Stakeholder-level reporting and analysis of the value of music, Gonçal Calvo (BMAT)</a:t>
            </a:r>
          </a:p>
          <a:p>
            <a:pPr marL="1790700" lvl="0" indent="-1611313"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0</a:t>
            </a:r>
            <a:r>
              <a:rPr lang="en-NL" dirty="0">
                <a:solidFill>
                  <a:srgbClr val="595959"/>
                </a:solidFill>
              </a:rPr>
              <a:t>.3</a:t>
            </a:r>
            <a:r>
              <a:rPr lang="nl-NL" dirty="0">
                <a:solidFill>
                  <a:srgbClr val="595959"/>
                </a:solidFill>
              </a:rPr>
              <a:t>5</a:t>
            </a:r>
            <a:r>
              <a:rPr lang="en-NL" dirty="0">
                <a:solidFill>
                  <a:srgbClr val="595959"/>
                </a:solidFill>
              </a:rPr>
              <a:t> – 1</a:t>
            </a:r>
            <a:r>
              <a:rPr lang="nl-NL" dirty="0">
                <a:solidFill>
                  <a:srgbClr val="595959"/>
                </a:solidFill>
              </a:rPr>
              <a:t>0.55</a:t>
            </a:r>
            <a:r>
              <a:rPr lang="en-NL" dirty="0">
                <a:solidFill>
                  <a:srgbClr val="595959"/>
                </a:solidFill>
              </a:rPr>
              <a:t> </a:t>
            </a:r>
            <a:r>
              <a:rPr lang="en-US" dirty="0">
                <a:solidFill>
                  <a:srgbClr val="595959"/>
                </a:solidFill>
              </a:rPr>
              <a:t>Work package 4 - Ecosystem-level reporting and analysis of music value creation, distribution and consumption, Roel Wieringa, (TVE)</a:t>
            </a:r>
            <a:endParaRPr dirty="0">
              <a:solidFill>
                <a:srgbClr val="595959"/>
              </a:solidFill>
            </a:endParaRPr>
          </a:p>
        </p:txBody>
      </p:sp>
      <p:sp>
        <p:nvSpPr>
          <p:cNvPr id="100" name="Google Shape;100;p2"/>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94EC3-A88D-AFC4-D443-96C988030362}"/>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F86EC6F1-5528-2FFB-2CAD-FBFB3F4AC8EA}"/>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2C42FB85-0D97-009A-1803-494D8698F77F}"/>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AC4CE1E3-8ED0-479C-732C-D6AD75D0F504}"/>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451A9311-2F78-D70A-63CB-CE013E24544B}"/>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2" name="Grupo 1">
            <a:extLst>
              <a:ext uri="{FF2B5EF4-FFF2-40B4-BE49-F238E27FC236}">
                <a16:creationId xmlns:a16="http://schemas.microsoft.com/office/drawing/2014/main" id="{D9343435-CB2F-D955-C44F-2E15EFE0768E}"/>
              </a:ext>
            </a:extLst>
          </p:cNvPr>
          <p:cNvGrpSpPr/>
          <p:nvPr/>
        </p:nvGrpSpPr>
        <p:grpSpPr>
          <a:xfrm>
            <a:off x="5955986" y="1698970"/>
            <a:ext cx="4197514" cy="3435738"/>
            <a:chOff x="1535502" y="4183811"/>
            <a:chExt cx="3088256" cy="1759789"/>
          </a:xfrm>
        </p:grpSpPr>
        <p:sp>
          <p:nvSpPr>
            <p:cNvPr id="7" name="Rectángulo 6">
              <a:extLst>
                <a:ext uri="{FF2B5EF4-FFF2-40B4-BE49-F238E27FC236}">
                  <a16:creationId xmlns:a16="http://schemas.microsoft.com/office/drawing/2014/main" id="{88BC717C-4356-7438-3CD4-9E7755FEF8DF}"/>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8" name="CuadroTexto 7">
              <a:extLst>
                <a:ext uri="{FF2B5EF4-FFF2-40B4-BE49-F238E27FC236}">
                  <a16:creationId xmlns:a16="http://schemas.microsoft.com/office/drawing/2014/main" id="{D2127E5D-76A1-5808-8566-E303F2B6AAA7}"/>
                </a:ext>
              </a:extLst>
            </p:cNvPr>
            <p:cNvSpPr txBox="1"/>
            <p:nvPr/>
          </p:nvSpPr>
          <p:spPr>
            <a:xfrm>
              <a:off x="1535502" y="4183811"/>
              <a:ext cx="3088256" cy="214166"/>
            </a:xfrm>
            <a:prstGeom prst="rect">
              <a:avLst/>
            </a:prstGeom>
            <a:noFill/>
            <a:ln>
              <a:solidFill>
                <a:srgbClr val="C00000"/>
              </a:solidFill>
            </a:ln>
          </p:spPr>
          <p:txBody>
            <a:bodyPr wrap="square" rtlCol="0">
              <a:spAutoFit/>
            </a:bodyPr>
            <a:lstStyle/>
            <a:p>
              <a:r>
                <a:rPr lang="es-ES" sz="2117"/>
                <a:t>Music </a:t>
              </a:r>
              <a:r>
                <a:rPr lang="es-ES" sz="2117" err="1"/>
                <a:t>Value</a:t>
              </a:r>
              <a:endParaRPr lang="es-ES" sz="2117"/>
            </a:p>
          </p:txBody>
        </p:sp>
      </p:grpSp>
      <p:sp>
        <p:nvSpPr>
          <p:cNvPr id="9" name="Footer Placeholder 8">
            <a:extLst>
              <a:ext uri="{FF2B5EF4-FFF2-40B4-BE49-F238E27FC236}">
                <a16:creationId xmlns:a16="http://schemas.microsoft.com/office/drawing/2014/main" id="{DDCF0605-6CDD-2095-714E-48014CA9D11C}"/>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274629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adroTexto 341">
            <a:extLst>
              <a:ext uri="{FF2B5EF4-FFF2-40B4-BE49-F238E27FC236}">
                <a16:creationId xmlns:a16="http://schemas.microsoft.com/office/drawing/2014/main" id="{BE391328-73B1-8532-749C-FC81CCC6FA8D}"/>
              </a:ext>
            </a:extLst>
          </p:cNvPr>
          <p:cNvSpPr txBox="1"/>
          <p:nvPr/>
        </p:nvSpPr>
        <p:spPr>
          <a:xfrm>
            <a:off x="1000451" y="1231655"/>
            <a:ext cx="2027042" cy="276999"/>
          </a:xfrm>
          <a:prstGeom prst="rect">
            <a:avLst/>
          </a:prstGeom>
          <a:noFill/>
        </p:spPr>
        <p:txBody>
          <a:bodyPr wrap="square" rtlCol="0">
            <a:spAutoFit/>
          </a:bodyPr>
          <a:lstStyle/>
          <a:p>
            <a:pPr algn="ctr"/>
            <a:r>
              <a:rPr lang="es-ES" sz="1200" i="1">
                <a:solidFill>
                  <a:schemeClr val="bg2"/>
                </a:solidFill>
              </a:rPr>
              <a:t>CMO + </a:t>
            </a:r>
            <a:r>
              <a:rPr lang="es-ES" sz="1200" i="1" err="1">
                <a:solidFill>
                  <a:schemeClr val="bg2"/>
                </a:solidFill>
              </a:rPr>
              <a:t>Monitoring</a:t>
            </a:r>
            <a:r>
              <a:rPr lang="es-ES" sz="1200" i="1">
                <a:solidFill>
                  <a:schemeClr val="bg2"/>
                </a:solidFill>
              </a:rPr>
              <a:t> (BMAT)</a:t>
            </a:r>
          </a:p>
        </p:txBody>
      </p:sp>
      <p:sp>
        <p:nvSpPr>
          <p:cNvPr id="346" name="Rectángulo: esquinas redondeadas 10">
            <a:extLst>
              <a:ext uri="{FF2B5EF4-FFF2-40B4-BE49-F238E27FC236}">
                <a16:creationId xmlns:a16="http://schemas.microsoft.com/office/drawing/2014/main" id="{F7FA2F3B-A8B1-5EBC-9FD2-AAB1465F348F}"/>
              </a:ext>
            </a:extLst>
          </p:cNvPr>
          <p:cNvSpPr/>
          <p:nvPr/>
        </p:nvSpPr>
        <p:spPr>
          <a:xfrm>
            <a:off x="1077712" y="1527929"/>
            <a:ext cx="1373478" cy="692477"/>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00" err="1">
              <a:solidFill>
                <a:schemeClr val="bg2"/>
              </a:solidFill>
            </a:endParaRPr>
          </a:p>
        </p:txBody>
      </p:sp>
      <p:cxnSp>
        <p:nvCxnSpPr>
          <p:cNvPr id="354" name="Conector: curvado 20">
            <a:extLst>
              <a:ext uri="{FF2B5EF4-FFF2-40B4-BE49-F238E27FC236}">
                <a16:creationId xmlns:a16="http://schemas.microsoft.com/office/drawing/2014/main" id="{45F21A3D-B208-0DA6-346D-203F7E35C22D}"/>
              </a:ext>
            </a:extLst>
          </p:cNvPr>
          <p:cNvCxnSpPr>
            <a:cxnSpLocks/>
            <a:stCxn id="346" idx="3"/>
            <a:endCxn id="596" idx="1"/>
          </p:cNvCxnSpPr>
          <p:nvPr/>
        </p:nvCxnSpPr>
        <p:spPr>
          <a:xfrm flipV="1">
            <a:off x="2451190" y="1871976"/>
            <a:ext cx="741243" cy="2192"/>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9" name="CuadroTexto 358">
            <a:extLst>
              <a:ext uri="{FF2B5EF4-FFF2-40B4-BE49-F238E27FC236}">
                <a16:creationId xmlns:a16="http://schemas.microsoft.com/office/drawing/2014/main" id="{BB749A29-D6D1-1455-1A23-F41C282CC603}"/>
              </a:ext>
            </a:extLst>
          </p:cNvPr>
          <p:cNvSpPr txBox="1"/>
          <p:nvPr/>
        </p:nvSpPr>
        <p:spPr>
          <a:xfrm>
            <a:off x="952672" y="2676501"/>
            <a:ext cx="2415299" cy="276999"/>
          </a:xfrm>
          <a:prstGeom prst="rect">
            <a:avLst/>
          </a:prstGeom>
          <a:noFill/>
        </p:spPr>
        <p:txBody>
          <a:bodyPr wrap="square" rtlCol="0">
            <a:spAutoFit/>
          </a:bodyPr>
          <a:lstStyle/>
          <a:p>
            <a:pPr algn="ctr"/>
            <a:r>
              <a:rPr lang="es-ES" sz="1200" i="1">
                <a:solidFill>
                  <a:schemeClr val="bg2"/>
                </a:solidFill>
              </a:rPr>
              <a:t>Living </a:t>
            </a:r>
            <a:r>
              <a:rPr lang="es-ES" sz="1200" i="1" err="1">
                <a:solidFill>
                  <a:schemeClr val="bg2"/>
                </a:solidFill>
              </a:rPr>
              <a:t>Lab</a:t>
            </a:r>
            <a:r>
              <a:rPr lang="es-ES" sz="1200" i="1">
                <a:solidFill>
                  <a:schemeClr val="bg2"/>
                </a:solidFill>
              </a:rPr>
              <a:t> + </a:t>
            </a:r>
            <a:r>
              <a:rPr lang="es-ES" sz="1200" i="1" err="1">
                <a:solidFill>
                  <a:schemeClr val="bg2"/>
                </a:solidFill>
              </a:rPr>
              <a:t>Monitoring</a:t>
            </a:r>
            <a:r>
              <a:rPr lang="es-ES" sz="1200" i="1">
                <a:solidFill>
                  <a:schemeClr val="bg2"/>
                </a:solidFill>
              </a:rPr>
              <a:t> (BMAT)</a:t>
            </a:r>
          </a:p>
        </p:txBody>
      </p:sp>
      <p:cxnSp>
        <p:nvCxnSpPr>
          <p:cNvPr id="364" name="Conector: curvado 34">
            <a:extLst>
              <a:ext uri="{FF2B5EF4-FFF2-40B4-BE49-F238E27FC236}">
                <a16:creationId xmlns:a16="http://schemas.microsoft.com/office/drawing/2014/main" id="{F978E80E-920E-C098-7FA5-1449CBA1D6A8}"/>
              </a:ext>
            </a:extLst>
          </p:cNvPr>
          <p:cNvCxnSpPr>
            <a:cxnSpLocks/>
            <a:stCxn id="496" idx="3"/>
            <a:endCxn id="598" idx="1"/>
          </p:cNvCxnSpPr>
          <p:nvPr/>
        </p:nvCxnSpPr>
        <p:spPr>
          <a:xfrm flipV="1">
            <a:off x="2415512" y="3345935"/>
            <a:ext cx="730921" cy="13978"/>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8" name="Conector: curvado 48">
            <a:extLst>
              <a:ext uri="{FF2B5EF4-FFF2-40B4-BE49-F238E27FC236}">
                <a16:creationId xmlns:a16="http://schemas.microsoft.com/office/drawing/2014/main" id="{633AC2B8-70F6-C6C0-3EE6-8706D9C003E9}"/>
              </a:ext>
            </a:extLst>
          </p:cNvPr>
          <p:cNvCxnSpPr>
            <a:cxnSpLocks/>
            <a:stCxn id="504" idx="3"/>
            <a:endCxn id="599" idx="1"/>
          </p:cNvCxnSpPr>
          <p:nvPr/>
        </p:nvCxnSpPr>
        <p:spPr>
          <a:xfrm flipV="1">
            <a:off x="2485379" y="4821207"/>
            <a:ext cx="653339" cy="697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1" name="Conector: curvado 58">
            <a:extLst>
              <a:ext uri="{FF2B5EF4-FFF2-40B4-BE49-F238E27FC236}">
                <a16:creationId xmlns:a16="http://schemas.microsoft.com/office/drawing/2014/main" id="{86210B6E-69B1-5D55-66E0-0CD8F696A197}"/>
              </a:ext>
            </a:extLst>
          </p:cNvPr>
          <p:cNvCxnSpPr>
            <a:cxnSpLocks/>
            <a:stCxn id="572" idx="3"/>
            <a:endCxn id="6" idx="1"/>
          </p:cNvCxnSpPr>
          <p:nvPr/>
        </p:nvCxnSpPr>
        <p:spPr>
          <a:xfrm flipV="1">
            <a:off x="4359143" y="1848180"/>
            <a:ext cx="631645" cy="305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2" name="Conector: curvado 61">
            <a:extLst>
              <a:ext uri="{FF2B5EF4-FFF2-40B4-BE49-F238E27FC236}">
                <a16:creationId xmlns:a16="http://schemas.microsoft.com/office/drawing/2014/main" id="{A26AC368-32A8-AA35-5F8A-A211ABF447D6}"/>
              </a:ext>
            </a:extLst>
          </p:cNvPr>
          <p:cNvCxnSpPr>
            <a:cxnSpLocks/>
            <a:stCxn id="575" idx="3"/>
            <a:endCxn id="15" idx="1"/>
          </p:cNvCxnSpPr>
          <p:nvPr/>
        </p:nvCxnSpPr>
        <p:spPr>
          <a:xfrm>
            <a:off x="4354140" y="3292332"/>
            <a:ext cx="667614" cy="154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3" name="Conector: curvado 64">
            <a:extLst>
              <a:ext uri="{FF2B5EF4-FFF2-40B4-BE49-F238E27FC236}">
                <a16:creationId xmlns:a16="http://schemas.microsoft.com/office/drawing/2014/main" id="{D72DB5E7-EE1C-3726-5DE8-52E1E627FBC6}"/>
              </a:ext>
            </a:extLst>
          </p:cNvPr>
          <p:cNvCxnSpPr>
            <a:cxnSpLocks/>
            <a:stCxn id="577" idx="3"/>
            <a:endCxn id="18" idx="1"/>
          </p:cNvCxnSpPr>
          <p:nvPr/>
        </p:nvCxnSpPr>
        <p:spPr>
          <a:xfrm flipV="1">
            <a:off x="4369812" y="4729865"/>
            <a:ext cx="642901" cy="83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4" name="Conector: curvado 73">
            <a:extLst>
              <a:ext uri="{FF2B5EF4-FFF2-40B4-BE49-F238E27FC236}">
                <a16:creationId xmlns:a16="http://schemas.microsoft.com/office/drawing/2014/main" id="{D54C2834-133C-E129-FAA6-E372076D88FD}"/>
              </a:ext>
            </a:extLst>
          </p:cNvPr>
          <p:cNvCxnSpPr>
            <a:cxnSpLocks/>
            <a:stCxn id="6" idx="3"/>
            <a:endCxn id="402" idx="1"/>
          </p:cNvCxnSpPr>
          <p:nvPr/>
        </p:nvCxnSpPr>
        <p:spPr>
          <a:xfrm>
            <a:off x="5670103" y="1848180"/>
            <a:ext cx="309831" cy="226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5" name="Conector: curvado 76">
            <a:extLst>
              <a:ext uri="{FF2B5EF4-FFF2-40B4-BE49-F238E27FC236}">
                <a16:creationId xmlns:a16="http://schemas.microsoft.com/office/drawing/2014/main" id="{1B00F060-0AAA-719D-1117-EC067CBE7E35}"/>
              </a:ext>
            </a:extLst>
          </p:cNvPr>
          <p:cNvCxnSpPr>
            <a:cxnSpLocks/>
            <a:stCxn id="15" idx="3"/>
            <a:endCxn id="602" idx="1"/>
          </p:cNvCxnSpPr>
          <p:nvPr/>
        </p:nvCxnSpPr>
        <p:spPr>
          <a:xfrm>
            <a:off x="5701069" y="3293875"/>
            <a:ext cx="280792" cy="1209"/>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6" name="Conector: curvado 79">
            <a:extLst>
              <a:ext uri="{FF2B5EF4-FFF2-40B4-BE49-F238E27FC236}">
                <a16:creationId xmlns:a16="http://schemas.microsoft.com/office/drawing/2014/main" id="{6E187A42-1A9F-940E-D902-DEC51BF67E1D}"/>
              </a:ext>
            </a:extLst>
          </p:cNvPr>
          <p:cNvCxnSpPr>
            <a:cxnSpLocks/>
            <a:stCxn id="18" idx="3"/>
            <a:endCxn id="604" idx="1"/>
          </p:cNvCxnSpPr>
          <p:nvPr/>
        </p:nvCxnSpPr>
        <p:spPr>
          <a:xfrm>
            <a:off x="5692028" y="4729865"/>
            <a:ext cx="283154" cy="299"/>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7" name="Rectángulo: esquinas redondeadas 84">
            <a:extLst>
              <a:ext uri="{FF2B5EF4-FFF2-40B4-BE49-F238E27FC236}">
                <a16:creationId xmlns:a16="http://schemas.microsoft.com/office/drawing/2014/main" id="{946FA1E7-5A68-4D0B-6B22-FFCB8768FE59}"/>
              </a:ext>
            </a:extLst>
          </p:cNvPr>
          <p:cNvSpPr/>
          <p:nvPr/>
        </p:nvSpPr>
        <p:spPr>
          <a:xfrm>
            <a:off x="9154632" y="2033385"/>
            <a:ext cx="883331" cy="903849"/>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9" name="Grupo 378">
            <a:extLst>
              <a:ext uri="{FF2B5EF4-FFF2-40B4-BE49-F238E27FC236}">
                <a16:creationId xmlns:a16="http://schemas.microsoft.com/office/drawing/2014/main" id="{9751B249-8EF3-1B5E-FBC4-E6553AA16B32}"/>
              </a:ext>
            </a:extLst>
          </p:cNvPr>
          <p:cNvGrpSpPr/>
          <p:nvPr/>
        </p:nvGrpSpPr>
        <p:grpSpPr>
          <a:xfrm>
            <a:off x="9132848" y="3799169"/>
            <a:ext cx="925853" cy="1290494"/>
            <a:chOff x="4176512" y="2361688"/>
            <a:chExt cx="719847" cy="460443"/>
          </a:xfrm>
          <a:solidFill>
            <a:schemeClr val="tx1">
              <a:lumMod val="85000"/>
            </a:schemeClr>
          </a:solidFill>
        </p:grpSpPr>
        <p:sp>
          <p:nvSpPr>
            <p:cNvPr id="380" name="Rectángulo: esquinas redondeadas 87">
              <a:extLst>
                <a:ext uri="{FF2B5EF4-FFF2-40B4-BE49-F238E27FC236}">
                  <a16:creationId xmlns:a16="http://schemas.microsoft.com/office/drawing/2014/main" id="{22DA0169-8EC2-1DFE-FFB4-5556B43F7EA4}"/>
                </a:ext>
              </a:extLst>
            </p:cNvPr>
            <p:cNvSpPr/>
            <p:nvPr/>
          </p:nvSpPr>
          <p:spPr>
            <a:xfrm>
              <a:off x="4176512" y="2361688"/>
              <a:ext cx="719847" cy="460443"/>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1" name="CuadroTexto 380">
              <a:extLst>
                <a:ext uri="{FF2B5EF4-FFF2-40B4-BE49-F238E27FC236}">
                  <a16:creationId xmlns:a16="http://schemas.microsoft.com/office/drawing/2014/main" id="{9D1F2A5A-AE4E-6230-9A2B-53F1B2A05918}"/>
                </a:ext>
              </a:extLst>
            </p:cNvPr>
            <p:cNvSpPr txBox="1"/>
            <p:nvPr/>
          </p:nvSpPr>
          <p:spPr>
            <a:xfrm>
              <a:off x="4210580" y="2387185"/>
              <a:ext cx="647817" cy="216071"/>
            </a:xfrm>
            <a:prstGeom prst="rect">
              <a:avLst/>
            </a:prstGeom>
            <a:solidFill>
              <a:schemeClr val="bg1"/>
            </a:solidFill>
          </p:spPr>
          <p:txBody>
            <a:bodyPr wrap="square" rtlCol="0">
              <a:spAutoFit/>
            </a:bodyPr>
            <a:lstStyle/>
            <a:p>
              <a:pPr algn="ctr"/>
              <a:r>
                <a:rPr lang="es-ES" sz="1000"/>
                <a:t>AI Tools</a:t>
              </a:r>
            </a:p>
          </p:txBody>
        </p:sp>
      </p:grpSp>
      <p:sp>
        <p:nvSpPr>
          <p:cNvPr id="382" name="Rectángulo: esquinas redondeadas 97">
            <a:extLst>
              <a:ext uri="{FF2B5EF4-FFF2-40B4-BE49-F238E27FC236}">
                <a16:creationId xmlns:a16="http://schemas.microsoft.com/office/drawing/2014/main" id="{350255BD-9695-ACF5-AFCD-230816912CBA}"/>
              </a:ext>
            </a:extLst>
          </p:cNvPr>
          <p:cNvSpPr/>
          <p:nvPr/>
        </p:nvSpPr>
        <p:spPr>
          <a:xfrm>
            <a:off x="8899348" y="1230304"/>
            <a:ext cx="1307307" cy="4114175"/>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3" name="CuadroTexto 382">
            <a:extLst>
              <a:ext uri="{FF2B5EF4-FFF2-40B4-BE49-F238E27FC236}">
                <a16:creationId xmlns:a16="http://schemas.microsoft.com/office/drawing/2014/main" id="{B2C9D288-5365-0139-567A-9B359729AA59}"/>
              </a:ext>
            </a:extLst>
          </p:cNvPr>
          <p:cNvSpPr txBox="1"/>
          <p:nvPr/>
        </p:nvSpPr>
        <p:spPr>
          <a:xfrm>
            <a:off x="8740705" y="1315138"/>
            <a:ext cx="1608067" cy="553998"/>
          </a:xfrm>
          <a:prstGeom prst="rect">
            <a:avLst/>
          </a:prstGeom>
          <a:noFill/>
        </p:spPr>
        <p:txBody>
          <a:bodyPr wrap="square" rtlCol="0">
            <a:spAutoFit/>
          </a:bodyPr>
          <a:lstStyle/>
          <a:p>
            <a:pPr algn="ctr"/>
            <a:r>
              <a:rPr lang="es-ES" sz="1000" b="1" err="1"/>
              <a:t>End-User</a:t>
            </a:r>
            <a:endParaRPr lang="es-ES" sz="1000" b="1"/>
          </a:p>
          <a:p>
            <a:pPr algn="ctr"/>
            <a:r>
              <a:rPr lang="es-ES" sz="1000" b="1"/>
              <a:t>Data </a:t>
            </a:r>
            <a:r>
              <a:rPr lang="es-ES" sz="1000" b="1" err="1"/>
              <a:t>Visualization</a:t>
            </a:r>
            <a:r>
              <a:rPr lang="es-ES" sz="1000" b="1"/>
              <a:t>/</a:t>
            </a:r>
          </a:p>
          <a:p>
            <a:pPr algn="ctr"/>
            <a:r>
              <a:rPr lang="es-ES" sz="1000" b="1" err="1"/>
              <a:t>Analysis</a:t>
            </a:r>
            <a:endParaRPr lang="es-ES" sz="1000" b="1"/>
          </a:p>
        </p:txBody>
      </p:sp>
      <p:sp>
        <p:nvSpPr>
          <p:cNvPr id="386" name="CuadroTexto 385">
            <a:extLst>
              <a:ext uri="{FF2B5EF4-FFF2-40B4-BE49-F238E27FC236}">
                <a16:creationId xmlns:a16="http://schemas.microsoft.com/office/drawing/2014/main" id="{D9786E3A-AECD-3F05-A732-A8E8BC35B56E}"/>
              </a:ext>
            </a:extLst>
          </p:cNvPr>
          <p:cNvSpPr txBox="1"/>
          <p:nvPr/>
        </p:nvSpPr>
        <p:spPr>
          <a:xfrm>
            <a:off x="722222" y="4072126"/>
            <a:ext cx="2364157" cy="276999"/>
          </a:xfrm>
          <a:prstGeom prst="rect">
            <a:avLst/>
          </a:prstGeom>
          <a:noFill/>
        </p:spPr>
        <p:txBody>
          <a:bodyPr wrap="square" rtlCol="0">
            <a:spAutoFit/>
          </a:bodyPr>
          <a:lstStyle/>
          <a:p>
            <a:pPr algn="ctr"/>
            <a:r>
              <a:rPr lang="es-ES" sz="1200" i="1" err="1">
                <a:solidFill>
                  <a:schemeClr val="bg2"/>
                </a:solidFill>
              </a:rPr>
              <a:t>Research</a:t>
            </a:r>
            <a:r>
              <a:rPr lang="es-ES" sz="1200" i="1">
                <a:solidFill>
                  <a:schemeClr val="bg2"/>
                </a:solidFill>
              </a:rPr>
              <a:t> </a:t>
            </a:r>
            <a:r>
              <a:rPr lang="es-ES" sz="1200" i="1" err="1">
                <a:solidFill>
                  <a:schemeClr val="bg2"/>
                </a:solidFill>
              </a:rPr>
              <a:t>Environment</a:t>
            </a:r>
            <a:endParaRPr lang="es-ES" sz="1200" i="1">
              <a:solidFill>
                <a:schemeClr val="bg2"/>
              </a:solidFill>
            </a:endParaRPr>
          </a:p>
        </p:txBody>
      </p:sp>
      <p:cxnSp>
        <p:nvCxnSpPr>
          <p:cNvPr id="390" name="Conector: curvado 118">
            <a:extLst>
              <a:ext uri="{FF2B5EF4-FFF2-40B4-BE49-F238E27FC236}">
                <a16:creationId xmlns:a16="http://schemas.microsoft.com/office/drawing/2014/main" id="{026E803B-E420-F237-1303-04F41480ACB3}"/>
              </a:ext>
            </a:extLst>
          </p:cNvPr>
          <p:cNvCxnSpPr>
            <a:cxnSpLocks/>
            <a:stCxn id="476" idx="3"/>
            <a:endCxn id="380" idx="1"/>
          </p:cNvCxnSpPr>
          <p:nvPr/>
        </p:nvCxnSpPr>
        <p:spPr>
          <a:xfrm>
            <a:off x="8329269" y="3319421"/>
            <a:ext cx="803579" cy="112499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02" name="Rectángulo: esquinas redondeadas 13">
            <a:extLst>
              <a:ext uri="{FF2B5EF4-FFF2-40B4-BE49-F238E27FC236}">
                <a16:creationId xmlns:a16="http://schemas.microsoft.com/office/drawing/2014/main" id="{B26685ED-640B-656A-C938-F30B7F81505E}"/>
              </a:ext>
            </a:extLst>
          </p:cNvPr>
          <p:cNvSpPr/>
          <p:nvPr/>
        </p:nvSpPr>
        <p:spPr>
          <a:xfrm>
            <a:off x="5979934" y="1480106"/>
            <a:ext cx="1014995" cy="74067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bg2"/>
              </a:solidFill>
            </a:endParaRPr>
          </a:p>
        </p:txBody>
      </p:sp>
      <p:cxnSp>
        <p:nvCxnSpPr>
          <p:cNvPr id="425" name="Conector: curvado 73">
            <a:extLst>
              <a:ext uri="{FF2B5EF4-FFF2-40B4-BE49-F238E27FC236}">
                <a16:creationId xmlns:a16="http://schemas.microsoft.com/office/drawing/2014/main" id="{DF183FA2-C9C0-DE17-B7E5-15C43186CF1C}"/>
              </a:ext>
            </a:extLst>
          </p:cNvPr>
          <p:cNvCxnSpPr>
            <a:cxnSpLocks/>
            <a:stCxn id="402" idx="3"/>
            <a:endCxn id="8" idx="0"/>
          </p:cNvCxnSpPr>
          <p:nvPr/>
        </p:nvCxnSpPr>
        <p:spPr>
          <a:xfrm>
            <a:off x="6994929" y="1850443"/>
            <a:ext cx="357875" cy="1354374"/>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6" name="Conector: curvado 73">
            <a:extLst>
              <a:ext uri="{FF2B5EF4-FFF2-40B4-BE49-F238E27FC236}">
                <a16:creationId xmlns:a16="http://schemas.microsoft.com/office/drawing/2014/main" id="{85ECE147-894D-3EF1-F198-FF9633F391ED}"/>
              </a:ext>
            </a:extLst>
          </p:cNvPr>
          <p:cNvCxnSpPr>
            <a:cxnSpLocks/>
            <a:endCxn id="8" idx="1"/>
          </p:cNvCxnSpPr>
          <p:nvPr/>
        </p:nvCxnSpPr>
        <p:spPr>
          <a:xfrm flipV="1">
            <a:off x="6759667" y="3321701"/>
            <a:ext cx="476253" cy="14828"/>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7" name="Conector: curvado 73">
            <a:extLst>
              <a:ext uri="{FF2B5EF4-FFF2-40B4-BE49-F238E27FC236}">
                <a16:creationId xmlns:a16="http://schemas.microsoft.com/office/drawing/2014/main" id="{7E08EF4E-0F40-CC76-7A75-62AEC158F6AB}"/>
              </a:ext>
            </a:extLst>
          </p:cNvPr>
          <p:cNvCxnSpPr>
            <a:cxnSpLocks/>
            <a:stCxn id="604" idx="3"/>
            <a:endCxn id="8" idx="2"/>
          </p:cNvCxnSpPr>
          <p:nvPr/>
        </p:nvCxnSpPr>
        <p:spPr>
          <a:xfrm flipV="1">
            <a:off x="6990177" y="3438584"/>
            <a:ext cx="362627" cy="1291580"/>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3820FDB-481D-FD83-9E17-B7E017C8F5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90788" y="1508522"/>
            <a:ext cx="679315" cy="679315"/>
          </a:xfrm>
          <a:prstGeom prst="rect">
            <a:avLst/>
          </a:prstGeom>
        </p:spPr>
      </p:pic>
      <p:pic>
        <p:nvPicPr>
          <p:cNvPr id="8" name="Imagen 7">
            <a:extLst>
              <a:ext uri="{FF2B5EF4-FFF2-40B4-BE49-F238E27FC236}">
                <a16:creationId xmlns:a16="http://schemas.microsoft.com/office/drawing/2014/main" id="{8055C2FA-859F-43BE-294B-1818D08CE8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35920" y="3204817"/>
            <a:ext cx="233767" cy="233767"/>
          </a:xfrm>
          <a:prstGeom prst="rect">
            <a:avLst/>
          </a:prstGeom>
        </p:spPr>
      </p:pic>
      <p:pic>
        <p:nvPicPr>
          <p:cNvPr id="15" name="Imagen 14">
            <a:extLst>
              <a:ext uri="{FF2B5EF4-FFF2-40B4-BE49-F238E27FC236}">
                <a16:creationId xmlns:a16="http://schemas.microsoft.com/office/drawing/2014/main" id="{B887E775-3864-36DC-A272-5DF213C191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21754" y="2954217"/>
            <a:ext cx="679315" cy="679315"/>
          </a:xfrm>
          <a:prstGeom prst="rect">
            <a:avLst/>
          </a:prstGeom>
        </p:spPr>
      </p:pic>
      <p:pic>
        <p:nvPicPr>
          <p:cNvPr id="18" name="Imagen 17">
            <a:extLst>
              <a:ext uri="{FF2B5EF4-FFF2-40B4-BE49-F238E27FC236}">
                <a16:creationId xmlns:a16="http://schemas.microsoft.com/office/drawing/2014/main" id="{E293FADF-EC0E-37CC-777B-81971BBA84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12713" y="4390207"/>
            <a:ext cx="679315" cy="679315"/>
          </a:xfrm>
          <a:prstGeom prst="rect">
            <a:avLst/>
          </a:prstGeom>
        </p:spPr>
      </p:pic>
      <p:pic>
        <p:nvPicPr>
          <p:cNvPr id="24" name="Imagen 23">
            <a:extLst>
              <a:ext uri="{FF2B5EF4-FFF2-40B4-BE49-F238E27FC236}">
                <a16:creationId xmlns:a16="http://schemas.microsoft.com/office/drawing/2014/main" id="{414B0C60-D168-2027-46A6-4AF74A1BF6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1800" y="3180756"/>
            <a:ext cx="233767" cy="233767"/>
          </a:xfrm>
          <a:prstGeom prst="rect">
            <a:avLst/>
          </a:prstGeom>
        </p:spPr>
      </p:pic>
      <p:pic>
        <p:nvPicPr>
          <p:cNvPr id="25" name="Imagen 24">
            <a:extLst>
              <a:ext uri="{FF2B5EF4-FFF2-40B4-BE49-F238E27FC236}">
                <a16:creationId xmlns:a16="http://schemas.microsoft.com/office/drawing/2014/main" id="{DAEEE9B6-9A44-8E2C-A531-458D9DAC68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1834" y="1830224"/>
            <a:ext cx="233767" cy="233767"/>
          </a:xfrm>
          <a:prstGeom prst="rect">
            <a:avLst/>
          </a:prstGeom>
        </p:spPr>
      </p:pic>
      <p:pic>
        <p:nvPicPr>
          <p:cNvPr id="26" name="Imagen 25">
            <a:extLst>
              <a:ext uri="{FF2B5EF4-FFF2-40B4-BE49-F238E27FC236}">
                <a16:creationId xmlns:a16="http://schemas.microsoft.com/office/drawing/2014/main" id="{8FFCF3B0-7DD2-F34C-DBC7-379EBD9C35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9060" y="4588734"/>
            <a:ext cx="233767" cy="233767"/>
          </a:xfrm>
          <a:prstGeom prst="rect">
            <a:avLst/>
          </a:prstGeom>
        </p:spPr>
      </p:pic>
      <p:sp>
        <p:nvSpPr>
          <p:cNvPr id="5" name="Rectángulo: esquinas redondeadas 4">
            <a:extLst>
              <a:ext uri="{FF2B5EF4-FFF2-40B4-BE49-F238E27FC236}">
                <a16:creationId xmlns:a16="http://schemas.microsoft.com/office/drawing/2014/main" id="{4D378638-3AF0-6DBC-DDCE-30891ECEF56F}"/>
              </a:ext>
            </a:extLst>
          </p:cNvPr>
          <p:cNvSpPr/>
          <p:nvPr/>
        </p:nvSpPr>
        <p:spPr>
          <a:xfrm>
            <a:off x="565769" y="1231853"/>
            <a:ext cx="6535541" cy="1383799"/>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22869D2-E89A-CB8A-09BB-9CD1547040EB}"/>
              </a:ext>
            </a:extLst>
          </p:cNvPr>
          <p:cNvSpPr/>
          <p:nvPr/>
        </p:nvSpPr>
        <p:spPr>
          <a:xfrm>
            <a:off x="559084" y="2715056"/>
            <a:ext cx="6542226" cy="1307006"/>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FA2A949-0680-7766-E580-8B4AFFD7ACE8}"/>
              </a:ext>
            </a:extLst>
          </p:cNvPr>
          <p:cNvSpPr/>
          <p:nvPr/>
        </p:nvSpPr>
        <p:spPr>
          <a:xfrm>
            <a:off x="570367" y="4126546"/>
            <a:ext cx="6530943" cy="1217932"/>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855D16D-8D69-A431-72AE-7BFF252944B0}"/>
              </a:ext>
            </a:extLst>
          </p:cNvPr>
          <p:cNvSpPr/>
          <p:nvPr/>
        </p:nvSpPr>
        <p:spPr>
          <a:xfrm>
            <a:off x="7246110" y="1230304"/>
            <a:ext cx="1411661" cy="4114174"/>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D3CAD20F-F9EC-6A9A-95C8-86FDA1E04027}"/>
              </a:ext>
            </a:extLst>
          </p:cNvPr>
          <p:cNvSpPr txBox="1"/>
          <p:nvPr/>
        </p:nvSpPr>
        <p:spPr>
          <a:xfrm>
            <a:off x="7176440" y="1325557"/>
            <a:ext cx="1608067" cy="246221"/>
          </a:xfrm>
          <a:prstGeom prst="rect">
            <a:avLst/>
          </a:prstGeom>
          <a:noFill/>
        </p:spPr>
        <p:txBody>
          <a:bodyPr wrap="square" rtlCol="0">
            <a:spAutoFit/>
          </a:bodyPr>
          <a:lstStyle/>
          <a:p>
            <a:pPr algn="ctr"/>
            <a:r>
              <a:rPr lang="es-ES" sz="1000" b="1"/>
              <a:t>Music360 Backend</a:t>
            </a:r>
          </a:p>
        </p:txBody>
      </p:sp>
      <p:sp>
        <p:nvSpPr>
          <p:cNvPr id="20" name="CuadroTexto 19">
            <a:extLst>
              <a:ext uri="{FF2B5EF4-FFF2-40B4-BE49-F238E27FC236}">
                <a16:creationId xmlns:a16="http://schemas.microsoft.com/office/drawing/2014/main" id="{B888A0B0-78D5-AE21-B5F8-88BBF2512B75}"/>
              </a:ext>
            </a:extLst>
          </p:cNvPr>
          <p:cNvSpPr txBox="1"/>
          <p:nvPr/>
        </p:nvSpPr>
        <p:spPr>
          <a:xfrm rot="16200000">
            <a:off x="-55184" y="1775405"/>
            <a:ext cx="1542854" cy="246221"/>
          </a:xfrm>
          <a:prstGeom prst="rect">
            <a:avLst/>
          </a:prstGeom>
          <a:noFill/>
          <a:ln>
            <a:noFill/>
            <a:prstDash val="dash"/>
          </a:ln>
        </p:spPr>
        <p:txBody>
          <a:bodyPr wrap="square" rtlCol="0">
            <a:spAutoFit/>
          </a:bodyPr>
          <a:lstStyle/>
          <a:p>
            <a:pPr algn="ctr"/>
            <a:r>
              <a:rPr lang="es-ES" sz="1000" b="1">
                <a:solidFill>
                  <a:schemeClr val="bg2"/>
                </a:solidFill>
              </a:rPr>
              <a:t>Data </a:t>
            </a:r>
            <a:r>
              <a:rPr lang="es-ES" sz="1000" b="1" err="1">
                <a:solidFill>
                  <a:schemeClr val="bg2"/>
                </a:solidFill>
              </a:rPr>
              <a:t>Provider</a:t>
            </a:r>
            <a:r>
              <a:rPr lang="es-ES" sz="1000" b="1">
                <a:solidFill>
                  <a:schemeClr val="bg2"/>
                </a:solidFill>
              </a:rPr>
              <a:t> 1</a:t>
            </a:r>
          </a:p>
        </p:txBody>
      </p:sp>
      <p:cxnSp>
        <p:nvCxnSpPr>
          <p:cNvPr id="464" name="Conector recto 463">
            <a:extLst>
              <a:ext uri="{FF2B5EF4-FFF2-40B4-BE49-F238E27FC236}">
                <a16:creationId xmlns:a16="http://schemas.microsoft.com/office/drawing/2014/main" id="{CF05FFB4-9E01-4B1A-D550-6D252E2A2EF3}"/>
              </a:ext>
            </a:extLst>
          </p:cNvPr>
          <p:cNvCxnSpPr/>
          <p:nvPr/>
        </p:nvCxnSpPr>
        <p:spPr>
          <a:xfrm>
            <a:off x="946044" y="1231853"/>
            <a:ext cx="0" cy="1383799"/>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65" name="CuadroTexto 464">
            <a:extLst>
              <a:ext uri="{FF2B5EF4-FFF2-40B4-BE49-F238E27FC236}">
                <a16:creationId xmlns:a16="http://schemas.microsoft.com/office/drawing/2014/main" id="{3DAD9103-6946-4C68-924C-95FCC53BC818}"/>
              </a:ext>
            </a:extLst>
          </p:cNvPr>
          <p:cNvSpPr txBox="1"/>
          <p:nvPr/>
        </p:nvSpPr>
        <p:spPr>
          <a:xfrm rot="16200000">
            <a:off x="-39804" y="3262262"/>
            <a:ext cx="1542854" cy="246221"/>
          </a:xfrm>
          <a:prstGeom prst="rect">
            <a:avLst/>
          </a:prstGeom>
          <a:noFill/>
          <a:ln>
            <a:noFill/>
            <a:prstDash val="dash"/>
          </a:ln>
        </p:spPr>
        <p:txBody>
          <a:bodyPr wrap="square" rtlCol="0">
            <a:spAutoFit/>
          </a:bodyPr>
          <a:lstStyle/>
          <a:p>
            <a:pPr algn="ctr"/>
            <a:r>
              <a:rPr lang="es-ES" sz="1000" b="1">
                <a:solidFill>
                  <a:schemeClr val="bg2"/>
                </a:solidFill>
              </a:rPr>
              <a:t>Data </a:t>
            </a:r>
            <a:r>
              <a:rPr lang="es-ES" sz="1000" b="1" err="1">
                <a:solidFill>
                  <a:schemeClr val="bg2"/>
                </a:solidFill>
              </a:rPr>
              <a:t>Provider</a:t>
            </a:r>
            <a:r>
              <a:rPr lang="es-ES" sz="1000" b="1">
                <a:solidFill>
                  <a:schemeClr val="bg2"/>
                </a:solidFill>
              </a:rPr>
              <a:t> 2</a:t>
            </a:r>
          </a:p>
        </p:txBody>
      </p:sp>
      <p:cxnSp>
        <p:nvCxnSpPr>
          <p:cNvPr id="466" name="Conector recto 465">
            <a:extLst>
              <a:ext uri="{FF2B5EF4-FFF2-40B4-BE49-F238E27FC236}">
                <a16:creationId xmlns:a16="http://schemas.microsoft.com/office/drawing/2014/main" id="{5157D509-519D-7688-605A-3925EA27FF64}"/>
              </a:ext>
            </a:extLst>
          </p:cNvPr>
          <p:cNvCxnSpPr>
            <a:cxnSpLocks/>
          </p:cNvCxnSpPr>
          <p:nvPr/>
        </p:nvCxnSpPr>
        <p:spPr>
          <a:xfrm>
            <a:off x="936023" y="2724672"/>
            <a:ext cx="0" cy="1282325"/>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69" name="CuadroTexto 468">
            <a:extLst>
              <a:ext uri="{FF2B5EF4-FFF2-40B4-BE49-F238E27FC236}">
                <a16:creationId xmlns:a16="http://schemas.microsoft.com/office/drawing/2014/main" id="{6EA87727-8662-56C3-C9D7-5B153CECDEF0}"/>
              </a:ext>
            </a:extLst>
          </p:cNvPr>
          <p:cNvSpPr txBox="1"/>
          <p:nvPr/>
        </p:nvSpPr>
        <p:spPr>
          <a:xfrm rot="16200000">
            <a:off x="-40800" y="4653124"/>
            <a:ext cx="1542854" cy="246221"/>
          </a:xfrm>
          <a:prstGeom prst="rect">
            <a:avLst/>
          </a:prstGeom>
          <a:noFill/>
          <a:ln>
            <a:noFill/>
            <a:prstDash val="dash"/>
          </a:ln>
        </p:spPr>
        <p:txBody>
          <a:bodyPr wrap="square" rtlCol="0">
            <a:spAutoFit/>
          </a:bodyPr>
          <a:lstStyle/>
          <a:p>
            <a:pPr algn="ctr"/>
            <a:r>
              <a:rPr lang="es-ES" sz="1000" b="1">
                <a:solidFill>
                  <a:schemeClr val="bg2"/>
                </a:solidFill>
              </a:rPr>
              <a:t>Data </a:t>
            </a:r>
            <a:r>
              <a:rPr lang="es-ES" sz="1000" b="1" err="1">
                <a:solidFill>
                  <a:schemeClr val="bg2"/>
                </a:solidFill>
              </a:rPr>
              <a:t>Provider</a:t>
            </a:r>
            <a:r>
              <a:rPr lang="es-ES" sz="1000" b="1">
                <a:solidFill>
                  <a:schemeClr val="bg2"/>
                </a:solidFill>
              </a:rPr>
              <a:t> 3</a:t>
            </a:r>
          </a:p>
        </p:txBody>
      </p:sp>
      <p:cxnSp>
        <p:nvCxnSpPr>
          <p:cNvPr id="470" name="Conector recto 469">
            <a:extLst>
              <a:ext uri="{FF2B5EF4-FFF2-40B4-BE49-F238E27FC236}">
                <a16:creationId xmlns:a16="http://schemas.microsoft.com/office/drawing/2014/main" id="{EFE8EEE6-2776-97BA-4D51-6F59A27E1209}"/>
              </a:ext>
            </a:extLst>
          </p:cNvPr>
          <p:cNvCxnSpPr>
            <a:cxnSpLocks/>
          </p:cNvCxnSpPr>
          <p:nvPr/>
        </p:nvCxnSpPr>
        <p:spPr>
          <a:xfrm>
            <a:off x="935027" y="4161577"/>
            <a:ext cx="0" cy="1182901"/>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76" name="Imagen 475" descr="Icono&#10;&#10;El contenido generado por inteligencia artificial puede ser incorrecto.">
            <a:extLst>
              <a:ext uri="{FF2B5EF4-FFF2-40B4-BE49-F238E27FC236}">
                <a16:creationId xmlns:a16="http://schemas.microsoft.com/office/drawing/2014/main" id="{BE6622BD-9FE8-94F9-267B-E47A4223DF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5276" y="2979840"/>
            <a:ext cx="673993" cy="679162"/>
          </a:xfrm>
          <a:prstGeom prst="rect">
            <a:avLst/>
          </a:prstGeom>
        </p:spPr>
      </p:pic>
      <p:cxnSp>
        <p:nvCxnSpPr>
          <p:cNvPr id="479" name="Conector recto 478">
            <a:extLst>
              <a:ext uri="{FF2B5EF4-FFF2-40B4-BE49-F238E27FC236}">
                <a16:creationId xmlns:a16="http://schemas.microsoft.com/office/drawing/2014/main" id="{C35D1164-ED1B-2185-137A-2ADA2BED5414}"/>
              </a:ext>
            </a:extLst>
          </p:cNvPr>
          <p:cNvCxnSpPr>
            <a:cxnSpLocks/>
          </p:cNvCxnSpPr>
          <p:nvPr/>
        </p:nvCxnSpPr>
        <p:spPr>
          <a:xfrm flipH="1">
            <a:off x="7247683" y="1593081"/>
            <a:ext cx="1398189"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5" name="Conector recto 484">
            <a:extLst>
              <a:ext uri="{FF2B5EF4-FFF2-40B4-BE49-F238E27FC236}">
                <a16:creationId xmlns:a16="http://schemas.microsoft.com/office/drawing/2014/main" id="{F30D5D07-644A-7699-192E-F0F86F3EF2AC}"/>
              </a:ext>
            </a:extLst>
          </p:cNvPr>
          <p:cNvCxnSpPr>
            <a:cxnSpLocks/>
          </p:cNvCxnSpPr>
          <p:nvPr/>
        </p:nvCxnSpPr>
        <p:spPr>
          <a:xfrm flipH="1">
            <a:off x="8902677" y="1934870"/>
            <a:ext cx="1303978" cy="9064"/>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90" name="Imagen 489" descr="Texto&#10;&#10;El contenido generado por inteligencia artificial puede ser incorrecto.">
            <a:extLst>
              <a:ext uri="{FF2B5EF4-FFF2-40B4-BE49-F238E27FC236}">
                <a16:creationId xmlns:a16="http://schemas.microsoft.com/office/drawing/2014/main" id="{A907C1F5-CF10-57C4-9A8F-8A8A94390C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06283" y="3304006"/>
            <a:ext cx="358863" cy="388424"/>
          </a:xfrm>
          <a:prstGeom prst="rect">
            <a:avLst/>
          </a:prstGeom>
        </p:spPr>
      </p:pic>
      <p:pic>
        <p:nvPicPr>
          <p:cNvPr id="491" name="Imagen 490" descr="Logotipo, Icono&#10;&#10;El contenido generado por inteligencia artificial puede ser incorrecto.">
            <a:extLst>
              <a:ext uri="{FF2B5EF4-FFF2-40B4-BE49-F238E27FC236}">
                <a16:creationId xmlns:a16="http://schemas.microsoft.com/office/drawing/2014/main" id="{FBB136FC-F59E-7A6E-785B-9BA1F1B018B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77426" y="3265748"/>
            <a:ext cx="413658" cy="413658"/>
          </a:xfrm>
          <a:prstGeom prst="rect">
            <a:avLst/>
          </a:prstGeom>
        </p:spPr>
      </p:pic>
      <p:pic>
        <p:nvPicPr>
          <p:cNvPr id="492" name="Imagen 491" descr="Logotipo, Icono&#10;&#10;El contenido generado por inteligencia artificial puede ser incorrecto.">
            <a:extLst>
              <a:ext uri="{FF2B5EF4-FFF2-40B4-BE49-F238E27FC236}">
                <a16:creationId xmlns:a16="http://schemas.microsoft.com/office/drawing/2014/main" id="{56CD298B-25B4-A994-F7F6-6CDC18B695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64368" y="1780538"/>
            <a:ext cx="413658" cy="413658"/>
          </a:xfrm>
          <a:prstGeom prst="rect">
            <a:avLst/>
          </a:prstGeom>
        </p:spPr>
      </p:pic>
      <p:pic>
        <p:nvPicPr>
          <p:cNvPr id="493" name="Imagen 492">
            <a:extLst>
              <a:ext uri="{FF2B5EF4-FFF2-40B4-BE49-F238E27FC236}">
                <a16:creationId xmlns:a16="http://schemas.microsoft.com/office/drawing/2014/main" id="{3BA99550-75C4-5076-332E-64F36014B1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4387" y="1771486"/>
            <a:ext cx="494033" cy="494033"/>
          </a:xfrm>
          <a:prstGeom prst="rect">
            <a:avLst/>
          </a:prstGeom>
        </p:spPr>
      </p:pic>
      <p:sp>
        <p:nvSpPr>
          <p:cNvPr id="496" name="Rectángulo: esquinas redondeadas 10">
            <a:extLst>
              <a:ext uri="{FF2B5EF4-FFF2-40B4-BE49-F238E27FC236}">
                <a16:creationId xmlns:a16="http://schemas.microsoft.com/office/drawing/2014/main" id="{98D5D32F-B2D9-6DA1-A8A6-A68B72D3432D}"/>
              </a:ext>
            </a:extLst>
          </p:cNvPr>
          <p:cNvSpPr/>
          <p:nvPr/>
        </p:nvSpPr>
        <p:spPr>
          <a:xfrm>
            <a:off x="1042034" y="3020332"/>
            <a:ext cx="1373478" cy="679162"/>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00" err="1">
              <a:solidFill>
                <a:schemeClr val="bg2"/>
              </a:solidFill>
            </a:endParaRPr>
          </a:p>
        </p:txBody>
      </p:sp>
      <p:sp>
        <p:nvSpPr>
          <p:cNvPr id="498" name="Rectángulo: esquinas redondeadas 33">
            <a:extLst>
              <a:ext uri="{FF2B5EF4-FFF2-40B4-BE49-F238E27FC236}">
                <a16:creationId xmlns:a16="http://schemas.microsoft.com/office/drawing/2014/main" id="{D12A9450-0FE1-77FB-7C7D-08D968DF917A}"/>
              </a:ext>
            </a:extLst>
          </p:cNvPr>
          <p:cNvSpPr/>
          <p:nvPr/>
        </p:nvSpPr>
        <p:spPr>
          <a:xfrm>
            <a:off x="867281" y="1562885"/>
            <a:ext cx="1675514" cy="178745"/>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a:solidFill>
                  <a:schemeClr val="bg2"/>
                </a:solidFill>
              </a:rPr>
              <a:t>Data</a:t>
            </a:r>
          </a:p>
        </p:txBody>
      </p:sp>
      <p:sp>
        <p:nvSpPr>
          <p:cNvPr id="499" name="Rectángulo: esquinas redondeadas 33">
            <a:extLst>
              <a:ext uri="{FF2B5EF4-FFF2-40B4-BE49-F238E27FC236}">
                <a16:creationId xmlns:a16="http://schemas.microsoft.com/office/drawing/2014/main" id="{CEAE45D5-CDBE-0F53-370E-7968F3D2D2BD}"/>
              </a:ext>
            </a:extLst>
          </p:cNvPr>
          <p:cNvSpPr/>
          <p:nvPr/>
        </p:nvSpPr>
        <p:spPr>
          <a:xfrm>
            <a:off x="876081" y="3038516"/>
            <a:ext cx="1675514" cy="178745"/>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a:solidFill>
                  <a:schemeClr val="bg2"/>
                </a:solidFill>
              </a:rPr>
              <a:t>Data</a:t>
            </a:r>
          </a:p>
        </p:txBody>
      </p:sp>
      <p:pic>
        <p:nvPicPr>
          <p:cNvPr id="502" name="Imagen 501" descr="Texto&#10;&#10;El contenido generado por inteligencia artificial puede ser incorrecto.">
            <a:extLst>
              <a:ext uri="{FF2B5EF4-FFF2-40B4-BE49-F238E27FC236}">
                <a16:creationId xmlns:a16="http://schemas.microsoft.com/office/drawing/2014/main" id="{73DA5D78-0C2B-5820-8917-62CA63D410C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76150" y="4748624"/>
            <a:ext cx="358863" cy="388424"/>
          </a:xfrm>
          <a:prstGeom prst="rect">
            <a:avLst/>
          </a:prstGeom>
        </p:spPr>
      </p:pic>
      <p:sp>
        <p:nvSpPr>
          <p:cNvPr id="504" name="Rectángulo: esquinas redondeadas 10">
            <a:extLst>
              <a:ext uri="{FF2B5EF4-FFF2-40B4-BE49-F238E27FC236}">
                <a16:creationId xmlns:a16="http://schemas.microsoft.com/office/drawing/2014/main" id="{A79CA84E-C6BF-770C-8C33-B695AA3706B3}"/>
              </a:ext>
            </a:extLst>
          </p:cNvPr>
          <p:cNvSpPr/>
          <p:nvPr/>
        </p:nvSpPr>
        <p:spPr>
          <a:xfrm>
            <a:off x="1111901" y="4445071"/>
            <a:ext cx="1373478" cy="766213"/>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00" err="1">
              <a:solidFill>
                <a:schemeClr val="bg2"/>
              </a:solidFill>
            </a:endParaRPr>
          </a:p>
        </p:txBody>
      </p:sp>
      <p:sp>
        <p:nvSpPr>
          <p:cNvPr id="505" name="Rectángulo: esquinas redondeadas 33">
            <a:extLst>
              <a:ext uri="{FF2B5EF4-FFF2-40B4-BE49-F238E27FC236}">
                <a16:creationId xmlns:a16="http://schemas.microsoft.com/office/drawing/2014/main" id="{AADFA167-A56B-0F3D-CA8A-B3B4F106A8B3}"/>
              </a:ext>
            </a:extLst>
          </p:cNvPr>
          <p:cNvSpPr/>
          <p:nvPr/>
        </p:nvSpPr>
        <p:spPr>
          <a:xfrm>
            <a:off x="934031" y="4444214"/>
            <a:ext cx="1675514" cy="178745"/>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a:solidFill>
                  <a:schemeClr val="bg2"/>
                </a:solidFill>
              </a:rPr>
              <a:t>Data</a:t>
            </a:r>
          </a:p>
        </p:txBody>
      </p:sp>
      <p:pic>
        <p:nvPicPr>
          <p:cNvPr id="506" name="Imagen 505">
            <a:extLst>
              <a:ext uri="{FF2B5EF4-FFF2-40B4-BE49-F238E27FC236}">
                <a16:creationId xmlns:a16="http://schemas.microsoft.com/office/drawing/2014/main" id="{13B025FE-3B33-B590-629B-48757FE1826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95415" y="4601327"/>
            <a:ext cx="624825" cy="624825"/>
          </a:xfrm>
          <a:prstGeom prst="rect">
            <a:avLst/>
          </a:prstGeom>
        </p:spPr>
      </p:pic>
      <p:pic>
        <p:nvPicPr>
          <p:cNvPr id="507" name="Imagen 506" descr="Icono&#10;&#10;El contenido generado por inteligencia artificial puede ser incorrecto.">
            <a:extLst>
              <a:ext uri="{FF2B5EF4-FFF2-40B4-BE49-F238E27FC236}">
                <a16:creationId xmlns:a16="http://schemas.microsoft.com/office/drawing/2014/main" id="{1A1DA8DE-F0CD-87A4-7262-B53C9C0DC58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15203" y="4193234"/>
            <a:ext cx="530970" cy="563835"/>
          </a:xfrm>
          <a:prstGeom prst="rect">
            <a:avLst/>
          </a:prstGeom>
        </p:spPr>
      </p:pic>
      <p:cxnSp>
        <p:nvCxnSpPr>
          <p:cNvPr id="513" name="Conector: curvado 118">
            <a:extLst>
              <a:ext uri="{FF2B5EF4-FFF2-40B4-BE49-F238E27FC236}">
                <a16:creationId xmlns:a16="http://schemas.microsoft.com/office/drawing/2014/main" id="{4599C68C-C75D-5E85-20ED-31935AFC2AC7}"/>
              </a:ext>
            </a:extLst>
          </p:cNvPr>
          <p:cNvCxnSpPr>
            <a:cxnSpLocks/>
            <a:stCxn id="476" idx="3"/>
            <a:endCxn id="377" idx="2"/>
          </p:cNvCxnSpPr>
          <p:nvPr/>
        </p:nvCxnSpPr>
        <p:spPr>
          <a:xfrm flipV="1">
            <a:off x="8329269" y="2937234"/>
            <a:ext cx="1267029" cy="38218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18" name="Conector: curvado 34">
            <a:extLst>
              <a:ext uri="{FF2B5EF4-FFF2-40B4-BE49-F238E27FC236}">
                <a16:creationId xmlns:a16="http://schemas.microsoft.com/office/drawing/2014/main" id="{1E20C6DC-A908-DD7B-024C-5F39735D32D3}"/>
              </a:ext>
            </a:extLst>
          </p:cNvPr>
          <p:cNvCxnSpPr>
            <a:cxnSpLocks/>
            <a:stCxn id="380" idx="0"/>
            <a:endCxn id="377" idx="2"/>
          </p:cNvCxnSpPr>
          <p:nvPr/>
        </p:nvCxnSpPr>
        <p:spPr>
          <a:xfrm rot="5400000" flipH="1" flipV="1">
            <a:off x="9165069" y="3367941"/>
            <a:ext cx="861935" cy="52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2" name="CuadroTexto 521">
            <a:extLst>
              <a:ext uri="{FF2B5EF4-FFF2-40B4-BE49-F238E27FC236}">
                <a16:creationId xmlns:a16="http://schemas.microsoft.com/office/drawing/2014/main" id="{DF2040F9-7894-3386-B663-4EE125BC220D}"/>
              </a:ext>
            </a:extLst>
          </p:cNvPr>
          <p:cNvSpPr txBox="1"/>
          <p:nvPr/>
        </p:nvSpPr>
        <p:spPr>
          <a:xfrm>
            <a:off x="9154632" y="4786869"/>
            <a:ext cx="833209" cy="246221"/>
          </a:xfrm>
          <a:prstGeom prst="rect">
            <a:avLst/>
          </a:prstGeom>
          <a:solidFill>
            <a:schemeClr val="bg1"/>
          </a:solidFill>
        </p:spPr>
        <p:txBody>
          <a:bodyPr wrap="square" rtlCol="0">
            <a:spAutoFit/>
          </a:bodyPr>
          <a:lstStyle/>
          <a:p>
            <a:pPr algn="ctr"/>
            <a:r>
              <a:rPr lang="es-ES" sz="1000"/>
              <a:t>LLM</a:t>
            </a:r>
          </a:p>
        </p:txBody>
      </p:sp>
      <p:cxnSp>
        <p:nvCxnSpPr>
          <p:cNvPr id="528" name="Conector recto de flecha 527">
            <a:extLst>
              <a:ext uri="{FF2B5EF4-FFF2-40B4-BE49-F238E27FC236}">
                <a16:creationId xmlns:a16="http://schemas.microsoft.com/office/drawing/2014/main" id="{D62D518C-73B4-49F7-62FC-BB8C2CC86290}"/>
              </a:ext>
            </a:extLst>
          </p:cNvPr>
          <p:cNvCxnSpPr>
            <a:cxnSpLocks/>
            <a:stCxn id="8" idx="3"/>
            <a:endCxn id="476" idx="1"/>
          </p:cNvCxnSpPr>
          <p:nvPr/>
        </p:nvCxnSpPr>
        <p:spPr>
          <a:xfrm flipV="1">
            <a:off x="7469687" y="3319421"/>
            <a:ext cx="185589" cy="22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3" name="CuadroTexto 532">
            <a:extLst>
              <a:ext uri="{FF2B5EF4-FFF2-40B4-BE49-F238E27FC236}">
                <a16:creationId xmlns:a16="http://schemas.microsoft.com/office/drawing/2014/main" id="{131810A0-4179-58AB-3062-C1C742D8D56D}"/>
              </a:ext>
            </a:extLst>
          </p:cNvPr>
          <p:cNvSpPr txBox="1"/>
          <p:nvPr/>
        </p:nvSpPr>
        <p:spPr>
          <a:xfrm>
            <a:off x="9198564" y="2059641"/>
            <a:ext cx="883330" cy="246221"/>
          </a:xfrm>
          <a:prstGeom prst="rect">
            <a:avLst/>
          </a:prstGeom>
          <a:noFill/>
        </p:spPr>
        <p:txBody>
          <a:bodyPr wrap="square" rtlCol="0">
            <a:spAutoFit/>
          </a:bodyPr>
          <a:lstStyle/>
          <a:p>
            <a:r>
              <a:rPr lang="en-GB" sz="1000"/>
              <a:t>Dashboard</a:t>
            </a:r>
            <a:endParaRPr lang="en-GB" sz="1050"/>
          </a:p>
        </p:txBody>
      </p:sp>
      <p:pic>
        <p:nvPicPr>
          <p:cNvPr id="534" name="Imagen 533">
            <a:extLst>
              <a:ext uri="{FF2B5EF4-FFF2-40B4-BE49-F238E27FC236}">
                <a16:creationId xmlns:a16="http://schemas.microsoft.com/office/drawing/2014/main" id="{48F46D73-F676-159D-3BF4-B044A1ACF58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304820" y="2285279"/>
            <a:ext cx="589961" cy="589961"/>
          </a:xfrm>
          <a:prstGeom prst="rect">
            <a:avLst/>
          </a:prstGeom>
        </p:spPr>
      </p:pic>
      <p:cxnSp>
        <p:nvCxnSpPr>
          <p:cNvPr id="543" name="Conector recto de flecha 542">
            <a:extLst>
              <a:ext uri="{FF2B5EF4-FFF2-40B4-BE49-F238E27FC236}">
                <a16:creationId xmlns:a16="http://schemas.microsoft.com/office/drawing/2014/main" id="{10478232-4AFD-E862-6E3B-F55FBF48A0C0}"/>
              </a:ext>
            </a:extLst>
          </p:cNvPr>
          <p:cNvCxnSpPr>
            <a:cxnSpLocks/>
            <a:stCxn id="476" idx="2"/>
            <a:endCxn id="548" idx="0"/>
          </p:cNvCxnSpPr>
          <p:nvPr/>
        </p:nvCxnSpPr>
        <p:spPr>
          <a:xfrm>
            <a:off x="7992273" y="3659002"/>
            <a:ext cx="3507" cy="4335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548" name="Imagen 547">
            <a:extLst>
              <a:ext uri="{FF2B5EF4-FFF2-40B4-BE49-F238E27FC236}">
                <a16:creationId xmlns:a16="http://schemas.microsoft.com/office/drawing/2014/main" id="{39616573-DEA6-3AAF-978F-B1EC0D4FA25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569138" y="4092591"/>
            <a:ext cx="853283" cy="853283"/>
          </a:xfrm>
          <a:prstGeom prst="rect">
            <a:avLst/>
          </a:prstGeom>
        </p:spPr>
      </p:pic>
      <p:sp>
        <p:nvSpPr>
          <p:cNvPr id="558" name="CuadroTexto 557">
            <a:extLst>
              <a:ext uri="{FF2B5EF4-FFF2-40B4-BE49-F238E27FC236}">
                <a16:creationId xmlns:a16="http://schemas.microsoft.com/office/drawing/2014/main" id="{41A6AB2F-FFEF-DDFB-6DCA-815F35BD5BBE}"/>
              </a:ext>
            </a:extLst>
          </p:cNvPr>
          <p:cNvSpPr txBox="1"/>
          <p:nvPr/>
        </p:nvSpPr>
        <p:spPr>
          <a:xfrm>
            <a:off x="4738267" y="3669853"/>
            <a:ext cx="1561393" cy="415498"/>
          </a:xfrm>
          <a:prstGeom prst="rect">
            <a:avLst/>
          </a:prstGeom>
          <a:noFill/>
        </p:spPr>
        <p:txBody>
          <a:bodyPr wrap="square" rtlCol="0">
            <a:spAutoFit/>
          </a:bodyPr>
          <a:lstStyle/>
          <a:p>
            <a:r>
              <a:rPr lang="es-ES" sz="1100">
                <a:solidFill>
                  <a:schemeClr val="bg2"/>
                </a:solidFill>
              </a:rPr>
              <a:t>Music360 </a:t>
            </a:r>
            <a:r>
              <a:rPr lang="es-ES" sz="1100" err="1">
                <a:solidFill>
                  <a:schemeClr val="bg2"/>
                </a:solidFill>
              </a:rPr>
              <a:t>private</a:t>
            </a:r>
            <a:r>
              <a:rPr lang="es-ES" sz="1100">
                <a:solidFill>
                  <a:schemeClr val="bg2"/>
                </a:solidFill>
              </a:rPr>
              <a:t> DB</a:t>
            </a:r>
          </a:p>
          <a:p>
            <a:endParaRPr lang="en-GB" sz="1000"/>
          </a:p>
        </p:txBody>
      </p:sp>
      <p:sp>
        <p:nvSpPr>
          <p:cNvPr id="559" name="CuadroTexto 558">
            <a:extLst>
              <a:ext uri="{FF2B5EF4-FFF2-40B4-BE49-F238E27FC236}">
                <a16:creationId xmlns:a16="http://schemas.microsoft.com/office/drawing/2014/main" id="{20358C59-0276-D6EE-C25A-BE10D37482AB}"/>
              </a:ext>
            </a:extLst>
          </p:cNvPr>
          <p:cNvSpPr txBox="1"/>
          <p:nvPr/>
        </p:nvSpPr>
        <p:spPr>
          <a:xfrm>
            <a:off x="4617755" y="5052491"/>
            <a:ext cx="1561393" cy="415498"/>
          </a:xfrm>
          <a:prstGeom prst="rect">
            <a:avLst/>
          </a:prstGeom>
          <a:noFill/>
        </p:spPr>
        <p:txBody>
          <a:bodyPr wrap="square" rtlCol="0">
            <a:spAutoFit/>
          </a:bodyPr>
          <a:lstStyle/>
          <a:p>
            <a:r>
              <a:rPr lang="es-ES" sz="1100">
                <a:solidFill>
                  <a:schemeClr val="bg2"/>
                </a:solidFill>
              </a:rPr>
              <a:t>Music360 </a:t>
            </a:r>
            <a:r>
              <a:rPr lang="es-ES" sz="1100" err="1">
                <a:solidFill>
                  <a:schemeClr val="bg2"/>
                </a:solidFill>
              </a:rPr>
              <a:t>private</a:t>
            </a:r>
            <a:r>
              <a:rPr lang="es-ES" sz="1100">
                <a:solidFill>
                  <a:schemeClr val="bg2"/>
                </a:solidFill>
              </a:rPr>
              <a:t> DB</a:t>
            </a:r>
          </a:p>
          <a:p>
            <a:endParaRPr lang="en-GB" sz="1000"/>
          </a:p>
        </p:txBody>
      </p:sp>
      <p:sp>
        <p:nvSpPr>
          <p:cNvPr id="560" name="CuadroTexto 559">
            <a:extLst>
              <a:ext uri="{FF2B5EF4-FFF2-40B4-BE49-F238E27FC236}">
                <a16:creationId xmlns:a16="http://schemas.microsoft.com/office/drawing/2014/main" id="{72F86A6F-AB0F-070E-E3C3-658D83663F34}"/>
              </a:ext>
            </a:extLst>
          </p:cNvPr>
          <p:cNvSpPr txBox="1"/>
          <p:nvPr/>
        </p:nvSpPr>
        <p:spPr>
          <a:xfrm>
            <a:off x="7552538" y="4983870"/>
            <a:ext cx="817348" cy="400110"/>
          </a:xfrm>
          <a:prstGeom prst="rect">
            <a:avLst/>
          </a:prstGeom>
          <a:noFill/>
        </p:spPr>
        <p:txBody>
          <a:bodyPr wrap="square" rtlCol="0">
            <a:spAutoFit/>
          </a:bodyPr>
          <a:lstStyle/>
          <a:p>
            <a:r>
              <a:rPr lang="es-ES" sz="1000">
                <a:solidFill>
                  <a:schemeClr val="bg2"/>
                </a:solidFill>
              </a:rPr>
              <a:t>Central DB</a:t>
            </a:r>
          </a:p>
          <a:p>
            <a:endParaRPr lang="en-GB" sz="1000"/>
          </a:p>
        </p:txBody>
      </p:sp>
      <p:sp>
        <p:nvSpPr>
          <p:cNvPr id="561" name="CuadroTexto 560">
            <a:extLst>
              <a:ext uri="{FF2B5EF4-FFF2-40B4-BE49-F238E27FC236}">
                <a16:creationId xmlns:a16="http://schemas.microsoft.com/office/drawing/2014/main" id="{D1241523-2E54-4FAC-6B4D-06E01AE19AB0}"/>
              </a:ext>
            </a:extLst>
          </p:cNvPr>
          <p:cNvSpPr txBox="1"/>
          <p:nvPr/>
        </p:nvSpPr>
        <p:spPr>
          <a:xfrm>
            <a:off x="4700923" y="2232580"/>
            <a:ext cx="1561393" cy="415498"/>
          </a:xfrm>
          <a:prstGeom prst="rect">
            <a:avLst/>
          </a:prstGeom>
          <a:noFill/>
        </p:spPr>
        <p:txBody>
          <a:bodyPr wrap="square" rtlCol="0">
            <a:spAutoFit/>
          </a:bodyPr>
          <a:lstStyle/>
          <a:p>
            <a:r>
              <a:rPr lang="es-ES" sz="1100">
                <a:solidFill>
                  <a:schemeClr val="bg2"/>
                </a:solidFill>
              </a:rPr>
              <a:t>Music360 </a:t>
            </a:r>
            <a:r>
              <a:rPr lang="es-ES" sz="1100" err="1">
                <a:solidFill>
                  <a:schemeClr val="bg2"/>
                </a:solidFill>
              </a:rPr>
              <a:t>private</a:t>
            </a:r>
            <a:r>
              <a:rPr lang="es-ES" sz="1100">
                <a:solidFill>
                  <a:schemeClr val="bg2"/>
                </a:solidFill>
              </a:rPr>
              <a:t> DB</a:t>
            </a:r>
          </a:p>
          <a:p>
            <a:endParaRPr lang="en-GB" sz="1000"/>
          </a:p>
        </p:txBody>
      </p:sp>
      <p:sp>
        <p:nvSpPr>
          <p:cNvPr id="566" name="CuadroTexto 565">
            <a:extLst>
              <a:ext uri="{FF2B5EF4-FFF2-40B4-BE49-F238E27FC236}">
                <a16:creationId xmlns:a16="http://schemas.microsoft.com/office/drawing/2014/main" id="{0B181258-B52B-CA4D-1695-5E188BC5E098}"/>
              </a:ext>
            </a:extLst>
          </p:cNvPr>
          <p:cNvSpPr txBox="1"/>
          <p:nvPr/>
        </p:nvSpPr>
        <p:spPr>
          <a:xfrm>
            <a:off x="7476640" y="2732189"/>
            <a:ext cx="1561393" cy="415498"/>
          </a:xfrm>
          <a:prstGeom prst="rect">
            <a:avLst/>
          </a:prstGeom>
          <a:noFill/>
        </p:spPr>
        <p:txBody>
          <a:bodyPr wrap="square" rtlCol="0">
            <a:spAutoFit/>
          </a:bodyPr>
          <a:lstStyle/>
          <a:p>
            <a:r>
              <a:rPr lang="es-ES" sz="1100">
                <a:solidFill>
                  <a:schemeClr val="bg2"/>
                </a:solidFill>
              </a:rPr>
              <a:t>Music360 API</a:t>
            </a:r>
          </a:p>
          <a:p>
            <a:endParaRPr lang="en-GB" sz="1000"/>
          </a:p>
        </p:txBody>
      </p:sp>
      <p:sp>
        <p:nvSpPr>
          <p:cNvPr id="572" name="Rectángulo 571">
            <a:extLst>
              <a:ext uri="{FF2B5EF4-FFF2-40B4-BE49-F238E27FC236}">
                <a16:creationId xmlns:a16="http://schemas.microsoft.com/office/drawing/2014/main" id="{D4930382-90BB-8655-F448-CB98C82694F6}"/>
              </a:ext>
            </a:extLst>
          </p:cNvPr>
          <p:cNvSpPr/>
          <p:nvPr/>
        </p:nvSpPr>
        <p:spPr>
          <a:xfrm>
            <a:off x="3385203" y="1546393"/>
            <a:ext cx="973940" cy="609679"/>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Importer</a:t>
            </a:r>
            <a:endParaRPr lang="en-GB" sz="1050" dirty="0">
              <a:solidFill>
                <a:schemeClr val="bg2"/>
              </a:solidFill>
            </a:endParaRPr>
          </a:p>
        </p:txBody>
      </p:sp>
      <p:pic>
        <p:nvPicPr>
          <p:cNvPr id="573" name="Imagen 572">
            <a:extLst>
              <a:ext uri="{FF2B5EF4-FFF2-40B4-BE49-F238E27FC236}">
                <a16:creationId xmlns:a16="http://schemas.microsoft.com/office/drawing/2014/main" id="{4DA7DE88-49E1-1778-E811-EE5524213E0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74489" y="1379804"/>
            <a:ext cx="448398" cy="448398"/>
          </a:xfrm>
          <a:prstGeom prst="rect">
            <a:avLst/>
          </a:prstGeom>
        </p:spPr>
      </p:pic>
      <p:sp>
        <p:nvSpPr>
          <p:cNvPr id="575" name="Rectángulo 574">
            <a:extLst>
              <a:ext uri="{FF2B5EF4-FFF2-40B4-BE49-F238E27FC236}">
                <a16:creationId xmlns:a16="http://schemas.microsoft.com/office/drawing/2014/main" id="{92A9D616-2809-47F4-F0E0-70D801EB70AD}"/>
              </a:ext>
            </a:extLst>
          </p:cNvPr>
          <p:cNvSpPr/>
          <p:nvPr/>
        </p:nvSpPr>
        <p:spPr>
          <a:xfrm>
            <a:off x="3380200" y="2987492"/>
            <a:ext cx="973940" cy="609679"/>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2"/>
                </a:solidFill>
              </a:rPr>
              <a:t>Importer</a:t>
            </a:r>
            <a:endParaRPr lang="en-GB" sz="1050">
              <a:solidFill>
                <a:schemeClr val="bg2"/>
              </a:solidFill>
            </a:endParaRPr>
          </a:p>
        </p:txBody>
      </p:sp>
      <p:pic>
        <p:nvPicPr>
          <p:cNvPr id="576" name="Imagen 575">
            <a:extLst>
              <a:ext uri="{FF2B5EF4-FFF2-40B4-BE49-F238E27FC236}">
                <a16:creationId xmlns:a16="http://schemas.microsoft.com/office/drawing/2014/main" id="{87F27233-CAA2-6E59-9824-FD7238CCE9F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69486" y="2820903"/>
            <a:ext cx="448398" cy="448398"/>
          </a:xfrm>
          <a:prstGeom prst="rect">
            <a:avLst/>
          </a:prstGeom>
        </p:spPr>
      </p:pic>
      <p:sp>
        <p:nvSpPr>
          <p:cNvPr id="577" name="Rectángulo 576">
            <a:extLst>
              <a:ext uri="{FF2B5EF4-FFF2-40B4-BE49-F238E27FC236}">
                <a16:creationId xmlns:a16="http://schemas.microsoft.com/office/drawing/2014/main" id="{B89E8F82-BABB-0A02-D377-BE3C7E46815E}"/>
              </a:ext>
            </a:extLst>
          </p:cNvPr>
          <p:cNvSpPr/>
          <p:nvPr/>
        </p:nvSpPr>
        <p:spPr>
          <a:xfrm>
            <a:off x="3395872" y="4433350"/>
            <a:ext cx="973940" cy="609679"/>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2"/>
                </a:solidFill>
              </a:rPr>
              <a:t>Importer</a:t>
            </a:r>
            <a:endParaRPr lang="en-GB" sz="1050">
              <a:solidFill>
                <a:schemeClr val="bg2"/>
              </a:solidFill>
            </a:endParaRPr>
          </a:p>
        </p:txBody>
      </p:sp>
      <p:pic>
        <p:nvPicPr>
          <p:cNvPr id="578" name="Imagen 577">
            <a:extLst>
              <a:ext uri="{FF2B5EF4-FFF2-40B4-BE49-F238E27FC236}">
                <a16:creationId xmlns:a16="http://schemas.microsoft.com/office/drawing/2014/main" id="{7EB9715B-BBC7-0ED7-EF8F-441EEFEDFA9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85158" y="4266761"/>
            <a:ext cx="448398" cy="448398"/>
          </a:xfrm>
          <a:prstGeom prst="rect">
            <a:avLst/>
          </a:prstGeom>
        </p:spPr>
      </p:pic>
      <p:sp>
        <p:nvSpPr>
          <p:cNvPr id="595" name="CuadroTexto 594">
            <a:extLst>
              <a:ext uri="{FF2B5EF4-FFF2-40B4-BE49-F238E27FC236}">
                <a16:creationId xmlns:a16="http://schemas.microsoft.com/office/drawing/2014/main" id="{B8630651-96A6-3B0D-86F6-7F60BC4AD520}"/>
              </a:ext>
            </a:extLst>
          </p:cNvPr>
          <p:cNvSpPr txBox="1"/>
          <p:nvPr/>
        </p:nvSpPr>
        <p:spPr>
          <a:xfrm>
            <a:off x="6100318" y="1596236"/>
            <a:ext cx="827471" cy="430887"/>
          </a:xfrm>
          <a:prstGeom prst="rect">
            <a:avLst/>
          </a:prstGeom>
          <a:noFill/>
        </p:spPr>
        <p:txBody>
          <a:bodyPr wrap="none" rtlCol="0">
            <a:spAutoFit/>
          </a:bodyPr>
          <a:lstStyle/>
          <a:p>
            <a:pPr algn="ctr"/>
            <a:r>
              <a:rPr lang="en-GB" sz="1100"/>
              <a:t>Resource </a:t>
            </a:r>
          </a:p>
          <a:p>
            <a:pPr algn="ctr"/>
            <a:r>
              <a:rPr lang="en-GB" sz="1100"/>
              <a:t>server</a:t>
            </a:r>
          </a:p>
        </p:txBody>
      </p:sp>
      <p:pic>
        <p:nvPicPr>
          <p:cNvPr id="596" name="Imagen 595" descr="Icono&#10;&#10;El contenido generado por inteligencia artificial puede ser incorrecto.">
            <a:extLst>
              <a:ext uri="{FF2B5EF4-FFF2-40B4-BE49-F238E27FC236}">
                <a16:creationId xmlns:a16="http://schemas.microsoft.com/office/drawing/2014/main" id="{09DFDA4F-B1AF-9856-A095-DCA16412DB6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92433" y="1673728"/>
            <a:ext cx="393479" cy="396496"/>
          </a:xfrm>
          <a:prstGeom prst="rect">
            <a:avLst/>
          </a:prstGeom>
        </p:spPr>
      </p:pic>
      <p:pic>
        <p:nvPicPr>
          <p:cNvPr id="598" name="Imagen 597" descr="Icono&#10;&#10;El contenido generado por inteligencia artificial puede ser incorrecto.">
            <a:extLst>
              <a:ext uri="{FF2B5EF4-FFF2-40B4-BE49-F238E27FC236}">
                <a16:creationId xmlns:a16="http://schemas.microsoft.com/office/drawing/2014/main" id="{D43D086C-64F3-7D52-37E6-0F1A0F43FF0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46433" y="3147687"/>
            <a:ext cx="393479" cy="396496"/>
          </a:xfrm>
          <a:prstGeom prst="rect">
            <a:avLst/>
          </a:prstGeom>
        </p:spPr>
      </p:pic>
      <p:pic>
        <p:nvPicPr>
          <p:cNvPr id="599" name="Imagen 598" descr="Icono&#10;&#10;El contenido generado por inteligencia artificial puede ser incorrecto.">
            <a:extLst>
              <a:ext uri="{FF2B5EF4-FFF2-40B4-BE49-F238E27FC236}">
                <a16:creationId xmlns:a16="http://schemas.microsoft.com/office/drawing/2014/main" id="{A904F476-78DE-D5FE-0996-BC8B2DA337E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38718" y="4622959"/>
            <a:ext cx="393479" cy="396496"/>
          </a:xfrm>
          <a:prstGeom prst="rect">
            <a:avLst/>
          </a:prstGeom>
        </p:spPr>
      </p:pic>
      <p:sp>
        <p:nvSpPr>
          <p:cNvPr id="602" name="Rectángulo: esquinas redondeadas 13">
            <a:extLst>
              <a:ext uri="{FF2B5EF4-FFF2-40B4-BE49-F238E27FC236}">
                <a16:creationId xmlns:a16="http://schemas.microsoft.com/office/drawing/2014/main" id="{078DCE13-C5B4-CE7B-F8F9-02F8F1643794}"/>
              </a:ext>
            </a:extLst>
          </p:cNvPr>
          <p:cNvSpPr/>
          <p:nvPr/>
        </p:nvSpPr>
        <p:spPr>
          <a:xfrm>
            <a:off x="5981861" y="2924747"/>
            <a:ext cx="1001056" cy="74067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bg2"/>
              </a:solidFill>
            </a:endParaRPr>
          </a:p>
        </p:txBody>
      </p:sp>
      <p:sp>
        <p:nvSpPr>
          <p:cNvPr id="603" name="CuadroTexto 602">
            <a:extLst>
              <a:ext uri="{FF2B5EF4-FFF2-40B4-BE49-F238E27FC236}">
                <a16:creationId xmlns:a16="http://schemas.microsoft.com/office/drawing/2014/main" id="{548182A0-16F8-B27D-B624-AF2FCCC748E0}"/>
              </a:ext>
            </a:extLst>
          </p:cNvPr>
          <p:cNvSpPr txBox="1"/>
          <p:nvPr/>
        </p:nvSpPr>
        <p:spPr>
          <a:xfrm>
            <a:off x="6093723" y="3080633"/>
            <a:ext cx="827471" cy="430887"/>
          </a:xfrm>
          <a:prstGeom prst="rect">
            <a:avLst/>
          </a:prstGeom>
          <a:noFill/>
        </p:spPr>
        <p:txBody>
          <a:bodyPr wrap="none" rtlCol="0">
            <a:spAutoFit/>
          </a:bodyPr>
          <a:lstStyle/>
          <a:p>
            <a:pPr algn="ctr"/>
            <a:r>
              <a:rPr lang="en-GB" sz="1100"/>
              <a:t>Resource </a:t>
            </a:r>
          </a:p>
          <a:p>
            <a:pPr algn="ctr"/>
            <a:r>
              <a:rPr lang="en-GB" sz="1100"/>
              <a:t>server</a:t>
            </a:r>
          </a:p>
        </p:txBody>
      </p:sp>
      <p:sp>
        <p:nvSpPr>
          <p:cNvPr id="604" name="Rectángulo: esquinas redondeadas 13">
            <a:extLst>
              <a:ext uri="{FF2B5EF4-FFF2-40B4-BE49-F238E27FC236}">
                <a16:creationId xmlns:a16="http://schemas.microsoft.com/office/drawing/2014/main" id="{2543B481-8659-01C7-D8B2-5BACE37AA3D9}"/>
              </a:ext>
            </a:extLst>
          </p:cNvPr>
          <p:cNvSpPr/>
          <p:nvPr/>
        </p:nvSpPr>
        <p:spPr>
          <a:xfrm>
            <a:off x="5975182" y="4359827"/>
            <a:ext cx="1014995" cy="74067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bg2"/>
              </a:solidFill>
            </a:endParaRPr>
          </a:p>
        </p:txBody>
      </p:sp>
      <p:sp>
        <p:nvSpPr>
          <p:cNvPr id="605" name="CuadroTexto 604">
            <a:extLst>
              <a:ext uri="{FF2B5EF4-FFF2-40B4-BE49-F238E27FC236}">
                <a16:creationId xmlns:a16="http://schemas.microsoft.com/office/drawing/2014/main" id="{8EFD0C8C-2B4B-4F43-F0C4-7AE2A03DA71D}"/>
              </a:ext>
            </a:extLst>
          </p:cNvPr>
          <p:cNvSpPr txBox="1"/>
          <p:nvPr/>
        </p:nvSpPr>
        <p:spPr>
          <a:xfrm>
            <a:off x="6095566" y="4515713"/>
            <a:ext cx="827471" cy="430887"/>
          </a:xfrm>
          <a:prstGeom prst="rect">
            <a:avLst/>
          </a:prstGeom>
          <a:noFill/>
        </p:spPr>
        <p:txBody>
          <a:bodyPr wrap="none" rtlCol="0">
            <a:spAutoFit/>
          </a:bodyPr>
          <a:lstStyle/>
          <a:p>
            <a:pPr algn="ctr"/>
            <a:r>
              <a:rPr lang="en-GB" sz="1100"/>
              <a:t>Resource </a:t>
            </a:r>
          </a:p>
          <a:p>
            <a:pPr algn="ctr"/>
            <a:r>
              <a:rPr lang="en-GB" sz="1100"/>
              <a:t>server</a:t>
            </a:r>
          </a:p>
        </p:txBody>
      </p:sp>
      <p:pic>
        <p:nvPicPr>
          <p:cNvPr id="623" name="Imagen 622">
            <a:extLst>
              <a:ext uri="{FF2B5EF4-FFF2-40B4-BE49-F238E27FC236}">
                <a16:creationId xmlns:a16="http://schemas.microsoft.com/office/drawing/2014/main" id="{3981F0EE-9E1A-5335-E579-198A88C207F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41508" y="1776329"/>
            <a:ext cx="1121376" cy="1121376"/>
          </a:xfrm>
          <a:prstGeom prst="rect">
            <a:avLst/>
          </a:prstGeom>
        </p:spPr>
      </p:pic>
      <p:cxnSp>
        <p:nvCxnSpPr>
          <p:cNvPr id="624" name="Conector recto de flecha 623">
            <a:extLst>
              <a:ext uri="{FF2B5EF4-FFF2-40B4-BE49-F238E27FC236}">
                <a16:creationId xmlns:a16="http://schemas.microsoft.com/office/drawing/2014/main" id="{A2621929-8A8F-7698-A8B3-53D38C5BCE96}"/>
              </a:ext>
            </a:extLst>
          </p:cNvPr>
          <p:cNvCxnSpPr>
            <a:cxnSpLocks/>
            <a:stCxn id="382" idx="3"/>
          </p:cNvCxnSpPr>
          <p:nvPr/>
        </p:nvCxnSpPr>
        <p:spPr>
          <a:xfrm flipV="1">
            <a:off x="10206655" y="3287391"/>
            <a:ext cx="241577"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8" name="CuadroTexto 627">
            <a:extLst>
              <a:ext uri="{FF2B5EF4-FFF2-40B4-BE49-F238E27FC236}">
                <a16:creationId xmlns:a16="http://schemas.microsoft.com/office/drawing/2014/main" id="{DCAF86EE-A1F7-3272-0FF7-70B8FE73372D}"/>
              </a:ext>
            </a:extLst>
          </p:cNvPr>
          <p:cNvSpPr txBox="1"/>
          <p:nvPr/>
        </p:nvSpPr>
        <p:spPr>
          <a:xfrm>
            <a:off x="10448232" y="3059530"/>
            <a:ext cx="1272299" cy="2123658"/>
          </a:xfrm>
          <a:prstGeom prst="rect">
            <a:avLst/>
          </a:prstGeom>
          <a:noFill/>
        </p:spPr>
        <p:txBody>
          <a:bodyPr wrap="square" rtlCol="0">
            <a:spAutoFit/>
          </a:bodyPr>
          <a:lstStyle/>
          <a:p>
            <a:pPr algn="ctr"/>
            <a:r>
              <a:rPr lang="es-ES" sz="1200" err="1"/>
              <a:t>CMOs</a:t>
            </a:r>
            <a:endParaRPr lang="es-ES" sz="1200"/>
          </a:p>
          <a:p>
            <a:pPr algn="ctr"/>
            <a:endParaRPr lang="es-ES" sz="1200"/>
          </a:p>
          <a:p>
            <a:pPr algn="ctr"/>
            <a:r>
              <a:rPr lang="es-ES" sz="1200" err="1"/>
              <a:t>Policy</a:t>
            </a:r>
            <a:r>
              <a:rPr lang="es-ES" sz="1200"/>
              <a:t> </a:t>
            </a:r>
            <a:r>
              <a:rPr lang="es-ES" sz="1200" err="1"/>
              <a:t>Makers</a:t>
            </a:r>
            <a:endParaRPr lang="es-ES" sz="1200"/>
          </a:p>
          <a:p>
            <a:pPr algn="ctr"/>
            <a:endParaRPr lang="es-ES" sz="1200"/>
          </a:p>
          <a:p>
            <a:pPr algn="ctr"/>
            <a:r>
              <a:rPr lang="es-ES" sz="1200" err="1"/>
              <a:t>CMOx</a:t>
            </a:r>
            <a:r>
              <a:rPr lang="es-ES" sz="1200"/>
              <a:t> </a:t>
            </a:r>
            <a:r>
              <a:rPr lang="es-ES" sz="1200" err="1"/>
              <a:t>Members</a:t>
            </a:r>
            <a:endParaRPr lang="es-ES" sz="1200"/>
          </a:p>
          <a:p>
            <a:pPr algn="ctr"/>
            <a:endParaRPr lang="es-ES" sz="1200"/>
          </a:p>
          <a:p>
            <a:pPr algn="ctr"/>
            <a:r>
              <a:rPr lang="es-ES" sz="1200"/>
              <a:t>Music </a:t>
            </a:r>
            <a:r>
              <a:rPr lang="es-ES" sz="1200" err="1"/>
              <a:t>Users</a:t>
            </a:r>
            <a:endParaRPr lang="es-ES" sz="1200"/>
          </a:p>
          <a:p>
            <a:pPr algn="ctr"/>
            <a:endParaRPr lang="es-ES" sz="1200"/>
          </a:p>
          <a:p>
            <a:pPr algn="ctr"/>
            <a:r>
              <a:rPr lang="es-ES" sz="1200" err="1"/>
              <a:t>Research</a:t>
            </a:r>
            <a:r>
              <a:rPr lang="es-ES" sz="1200"/>
              <a:t> </a:t>
            </a:r>
            <a:r>
              <a:rPr lang="es-ES" sz="1200" err="1"/>
              <a:t>Teams</a:t>
            </a:r>
            <a:endParaRPr lang="es-ES" sz="1200"/>
          </a:p>
        </p:txBody>
      </p:sp>
      <p:sp>
        <p:nvSpPr>
          <p:cNvPr id="629" name="Rectángulo: esquinas redondeadas 97">
            <a:extLst>
              <a:ext uri="{FF2B5EF4-FFF2-40B4-BE49-F238E27FC236}">
                <a16:creationId xmlns:a16="http://schemas.microsoft.com/office/drawing/2014/main" id="{05847214-CFB9-F3EC-D4F1-6EC1C97B7BC5}"/>
              </a:ext>
            </a:extLst>
          </p:cNvPr>
          <p:cNvSpPr/>
          <p:nvPr/>
        </p:nvSpPr>
        <p:spPr>
          <a:xfrm>
            <a:off x="10461939" y="1208660"/>
            <a:ext cx="1307307" cy="4114175"/>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30" name="Conector recto 629">
            <a:extLst>
              <a:ext uri="{FF2B5EF4-FFF2-40B4-BE49-F238E27FC236}">
                <a16:creationId xmlns:a16="http://schemas.microsoft.com/office/drawing/2014/main" id="{80FA9161-BEAA-3BD0-F9AB-66FC2BE5EC0B}"/>
              </a:ext>
            </a:extLst>
          </p:cNvPr>
          <p:cNvCxnSpPr>
            <a:cxnSpLocks/>
          </p:cNvCxnSpPr>
          <p:nvPr/>
        </p:nvCxnSpPr>
        <p:spPr>
          <a:xfrm flipH="1">
            <a:off x="10479318" y="1532989"/>
            <a:ext cx="1263566"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31" name="CuadroTexto 630">
            <a:extLst>
              <a:ext uri="{FF2B5EF4-FFF2-40B4-BE49-F238E27FC236}">
                <a16:creationId xmlns:a16="http://schemas.microsoft.com/office/drawing/2014/main" id="{D1FE789E-7B47-F509-B744-77C862C87C5B}"/>
              </a:ext>
            </a:extLst>
          </p:cNvPr>
          <p:cNvSpPr txBox="1"/>
          <p:nvPr/>
        </p:nvSpPr>
        <p:spPr>
          <a:xfrm>
            <a:off x="10321496" y="1257030"/>
            <a:ext cx="1608067" cy="246221"/>
          </a:xfrm>
          <a:prstGeom prst="rect">
            <a:avLst/>
          </a:prstGeom>
          <a:noFill/>
        </p:spPr>
        <p:txBody>
          <a:bodyPr wrap="square" rtlCol="0">
            <a:spAutoFit/>
          </a:bodyPr>
          <a:lstStyle/>
          <a:p>
            <a:pPr algn="ctr"/>
            <a:r>
              <a:rPr lang="es-ES" sz="1000" b="1" err="1"/>
              <a:t>Users</a:t>
            </a:r>
            <a:endParaRPr lang="es-ES" sz="1000" b="1"/>
          </a:p>
        </p:txBody>
      </p:sp>
      <p:sp>
        <p:nvSpPr>
          <p:cNvPr id="637" name="Título 1">
            <a:extLst>
              <a:ext uri="{FF2B5EF4-FFF2-40B4-BE49-F238E27FC236}">
                <a16:creationId xmlns:a16="http://schemas.microsoft.com/office/drawing/2014/main" id="{3DA91C29-EB66-B8F3-AE94-A5E4EDF572AC}"/>
              </a:ext>
            </a:extLst>
          </p:cNvPr>
          <p:cNvSpPr>
            <a:spLocks noGrp="1"/>
          </p:cNvSpPr>
          <p:nvPr>
            <p:ph type="title"/>
          </p:nvPr>
        </p:nvSpPr>
        <p:spPr>
          <a:xfrm>
            <a:off x="1455013" y="5084228"/>
            <a:ext cx="10515599" cy="1031652"/>
          </a:xfrm>
        </p:spPr>
        <p:txBody>
          <a:bodyPr>
            <a:normAutofit fontScale="90000"/>
          </a:bodyPr>
          <a:lstStyle/>
          <a:p>
            <a:r>
              <a:rPr lang="es-ES"/>
              <a:t>Music 360 </a:t>
            </a:r>
            <a:r>
              <a:rPr lang="es-ES" err="1"/>
              <a:t>architecture</a:t>
            </a:r>
            <a:r>
              <a:rPr lang="es-ES"/>
              <a:t> V2 – High Level Components</a:t>
            </a:r>
          </a:p>
        </p:txBody>
      </p:sp>
      <p:cxnSp>
        <p:nvCxnSpPr>
          <p:cNvPr id="638" name="Conector recto 637">
            <a:extLst>
              <a:ext uri="{FF2B5EF4-FFF2-40B4-BE49-F238E27FC236}">
                <a16:creationId xmlns:a16="http://schemas.microsoft.com/office/drawing/2014/main" id="{F0007F72-7B39-8121-1802-FB8D77458D02}"/>
              </a:ext>
            </a:extLst>
          </p:cNvPr>
          <p:cNvCxnSpPr>
            <a:cxnSpLocks/>
          </p:cNvCxnSpPr>
          <p:nvPr/>
        </p:nvCxnSpPr>
        <p:spPr>
          <a:xfrm flipH="1">
            <a:off x="9129155" y="4082361"/>
            <a:ext cx="90880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41" name="Conector recto 640">
            <a:extLst>
              <a:ext uri="{FF2B5EF4-FFF2-40B4-BE49-F238E27FC236}">
                <a16:creationId xmlns:a16="http://schemas.microsoft.com/office/drawing/2014/main" id="{4AD09860-BFCA-06E0-B604-CDA5648A1780}"/>
              </a:ext>
            </a:extLst>
          </p:cNvPr>
          <p:cNvCxnSpPr>
            <a:cxnSpLocks/>
          </p:cNvCxnSpPr>
          <p:nvPr/>
        </p:nvCxnSpPr>
        <p:spPr>
          <a:xfrm flipH="1">
            <a:off x="1042034" y="3192389"/>
            <a:ext cx="137347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44" name="Conector recto 643">
            <a:extLst>
              <a:ext uri="{FF2B5EF4-FFF2-40B4-BE49-F238E27FC236}">
                <a16:creationId xmlns:a16="http://schemas.microsoft.com/office/drawing/2014/main" id="{2662C416-507D-2E22-710F-FB1A4A1B54D1}"/>
              </a:ext>
            </a:extLst>
          </p:cNvPr>
          <p:cNvCxnSpPr>
            <a:cxnSpLocks/>
          </p:cNvCxnSpPr>
          <p:nvPr/>
        </p:nvCxnSpPr>
        <p:spPr>
          <a:xfrm flipH="1">
            <a:off x="1082084" y="1733751"/>
            <a:ext cx="137347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45" name="Conector recto 644">
            <a:extLst>
              <a:ext uri="{FF2B5EF4-FFF2-40B4-BE49-F238E27FC236}">
                <a16:creationId xmlns:a16="http://schemas.microsoft.com/office/drawing/2014/main" id="{2FB349C9-9BE0-2E28-16E1-899C110F192F}"/>
              </a:ext>
            </a:extLst>
          </p:cNvPr>
          <p:cNvCxnSpPr>
            <a:cxnSpLocks/>
          </p:cNvCxnSpPr>
          <p:nvPr/>
        </p:nvCxnSpPr>
        <p:spPr>
          <a:xfrm flipH="1">
            <a:off x="1119544" y="4601327"/>
            <a:ext cx="137347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 name="Título 1">
            <a:extLst>
              <a:ext uri="{FF2B5EF4-FFF2-40B4-BE49-F238E27FC236}">
                <a16:creationId xmlns:a16="http://schemas.microsoft.com/office/drawing/2014/main" id="{01B2016A-7E29-3B3E-EA2E-46EA8D44EC8C}"/>
              </a:ext>
            </a:extLst>
          </p:cNvPr>
          <p:cNvSpPr txBox="1">
            <a:spLocks/>
          </p:cNvSpPr>
          <p:nvPr/>
        </p:nvSpPr>
        <p:spPr>
          <a:xfrm>
            <a:off x="827181" y="101111"/>
            <a:ext cx="10773762" cy="1031652"/>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a:t>R6: Design of a Music360 platform for music data collection and representation </a:t>
            </a:r>
          </a:p>
        </p:txBody>
      </p:sp>
      <p:sp>
        <p:nvSpPr>
          <p:cNvPr id="2" name="Footer Placeholder 1">
            <a:extLst>
              <a:ext uri="{FF2B5EF4-FFF2-40B4-BE49-F238E27FC236}">
                <a16:creationId xmlns:a16="http://schemas.microsoft.com/office/drawing/2014/main" id="{664EAD90-A52F-B610-AC7B-3A681EE54510}"/>
              </a:ext>
            </a:extLst>
          </p:cNvPr>
          <p:cNvSpPr>
            <a:spLocks noGrp="1"/>
          </p:cNvSpPr>
          <p:nvPr>
            <p:ph type="ftr" sz="quarter" idx="11"/>
          </p:nvPr>
        </p:nvSpPr>
        <p:spPr/>
        <p:txBody>
          <a:bodyPr/>
          <a:lstStyle/>
          <a:p>
            <a:r>
              <a:rPr lang="en-US"/>
              <a:t>2nd review, April  20th 2026, online</a:t>
            </a:r>
            <a:endParaRPr lang="fi-FI"/>
          </a:p>
        </p:txBody>
      </p:sp>
    </p:spTree>
    <p:extLst>
      <p:ext uri="{BB962C8B-B14F-4D97-AF65-F5344CB8AC3E}">
        <p14:creationId xmlns:p14="http://schemas.microsoft.com/office/powerpoint/2010/main" val="330524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839BD0E4-8916-33D9-9DE6-F12069AB8EFE}"/>
              </a:ext>
            </a:extLst>
          </p:cNvPr>
          <p:cNvSpPr/>
          <p:nvPr/>
        </p:nvSpPr>
        <p:spPr>
          <a:xfrm>
            <a:off x="539750" y="2641382"/>
            <a:ext cx="10904538" cy="1345093"/>
          </a:xfrm>
          <a:prstGeom prst="roundRect">
            <a:avLst/>
          </a:prstGeom>
          <a:no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17"/>
          <p:cNvSpPr txBox="1">
            <a:spLocks noGrp="1"/>
          </p:cNvSpPr>
          <p:nvPr>
            <p:ph type="body" idx="1"/>
          </p:nvPr>
        </p:nvSpPr>
        <p:spPr>
          <a:xfrm>
            <a:off x="652463" y="1479868"/>
            <a:ext cx="10701337" cy="389255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1000"/>
              </a:spcBef>
              <a:spcAft>
                <a:spcPts val="0"/>
              </a:spcAft>
              <a:buClr>
                <a:srgbClr val="0070C0"/>
              </a:buClr>
              <a:buSzPts val="1500"/>
              <a:buNone/>
            </a:pPr>
            <a:endParaRPr lang="en-US" sz="180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lang="en-US" sz="180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lang="en-US" sz="180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a:p>
        </p:txBody>
      </p:sp>
      <p:sp>
        <p:nvSpPr>
          <p:cNvPr id="4" name="Rectángulo 3">
            <a:extLst>
              <a:ext uri="{FF2B5EF4-FFF2-40B4-BE49-F238E27FC236}">
                <a16:creationId xmlns:a16="http://schemas.microsoft.com/office/drawing/2014/main" id="{22225F39-0482-133C-639B-AFEB18C279E8}"/>
              </a:ext>
            </a:extLst>
          </p:cNvPr>
          <p:cNvSpPr/>
          <p:nvPr/>
        </p:nvSpPr>
        <p:spPr>
          <a:xfrm>
            <a:off x="1591258" y="1395884"/>
            <a:ext cx="1307805" cy="143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0" name="Picture 6" descr="10 Best Practices to Secure Your Node.js Application in Production | by  Afser Ali | Medium">
            <a:extLst>
              <a:ext uri="{FF2B5EF4-FFF2-40B4-BE49-F238E27FC236}">
                <a16:creationId xmlns:a16="http://schemas.microsoft.com/office/drawing/2014/main" id="{86387BA6-6E0C-E4D8-8D65-A0ACD5C0CEC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31118" y="98561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9A379280-F621-38EA-8003-52F54E592D96}"/>
              </a:ext>
            </a:extLst>
          </p:cNvPr>
          <p:cNvSpPr>
            <a:spLocks noGrp="1"/>
          </p:cNvSpPr>
          <p:nvPr>
            <p:ph type="title"/>
          </p:nvPr>
        </p:nvSpPr>
        <p:spPr>
          <a:xfrm>
            <a:off x="652463" y="-137795"/>
            <a:ext cx="10701337" cy="1325563"/>
          </a:xfrm>
        </p:spPr>
        <p:txBody>
          <a:bodyPr/>
          <a:lstStyle/>
          <a:p>
            <a:r>
              <a:rPr lang="es-ES"/>
              <a:t>Music360 </a:t>
            </a:r>
            <a:r>
              <a:rPr lang="es-ES" err="1"/>
              <a:t>Architecture</a:t>
            </a:r>
            <a:r>
              <a:rPr lang="es-ES"/>
              <a:t> – Technologies</a:t>
            </a:r>
            <a:endParaRPr lang="es-ES">
              <a:highlight>
                <a:srgbClr val="FFFF00"/>
              </a:highlight>
            </a:endParaRPr>
          </a:p>
        </p:txBody>
      </p:sp>
      <p:sp>
        <p:nvSpPr>
          <p:cNvPr id="10" name="CuadroTexto 9">
            <a:extLst>
              <a:ext uri="{FF2B5EF4-FFF2-40B4-BE49-F238E27FC236}">
                <a16:creationId xmlns:a16="http://schemas.microsoft.com/office/drawing/2014/main" id="{7F77CA1C-82D9-4287-4EFA-0D921FCACA7C}"/>
              </a:ext>
            </a:extLst>
          </p:cNvPr>
          <p:cNvSpPr txBox="1"/>
          <p:nvPr/>
        </p:nvSpPr>
        <p:spPr>
          <a:xfrm>
            <a:off x="4838440" y="883903"/>
            <a:ext cx="5524500" cy="1600438"/>
          </a:xfrm>
          <a:prstGeom prst="rect">
            <a:avLst/>
          </a:prstGeom>
          <a:noFill/>
        </p:spPr>
        <p:txBody>
          <a:bodyPr wrap="square" rtlCol="0">
            <a:spAutoFit/>
          </a:bodyPr>
          <a:lstStyle/>
          <a:p>
            <a:pPr marL="285750" indent="-285750">
              <a:buFont typeface="Arial" panose="020B0604020202020204" pitchFamily="34" charset="0"/>
              <a:buChar char="•"/>
            </a:pPr>
            <a:r>
              <a:rPr lang="en-US"/>
              <a:t>Fast response and startup</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Great for horizontal scalability under a load balancer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Adequate for simple read-only APIs</a:t>
            </a:r>
          </a:p>
          <a:p>
            <a:endParaRPr lang="en-US"/>
          </a:p>
          <a:p>
            <a:pPr marL="285750" indent="-285750">
              <a:buFont typeface="Arial" panose="020B0604020202020204" pitchFamily="34" charset="0"/>
              <a:buChar char="•"/>
            </a:pPr>
            <a:r>
              <a:rPr lang="en-US"/>
              <a:t>Platform independent</a:t>
            </a:r>
          </a:p>
        </p:txBody>
      </p:sp>
      <p:sp>
        <p:nvSpPr>
          <p:cNvPr id="11" name="CuadroTexto 10">
            <a:extLst>
              <a:ext uri="{FF2B5EF4-FFF2-40B4-BE49-F238E27FC236}">
                <a16:creationId xmlns:a16="http://schemas.microsoft.com/office/drawing/2014/main" id="{5B216846-E885-DFF3-D2FA-676769580757}"/>
              </a:ext>
            </a:extLst>
          </p:cNvPr>
          <p:cNvSpPr txBox="1"/>
          <p:nvPr/>
        </p:nvSpPr>
        <p:spPr>
          <a:xfrm>
            <a:off x="4768088" y="2702320"/>
            <a:ext cx="6585712" cy="1169551"/>
          </a:xfrm>
          <a:prstGeom prst="rect">
            <a:avLst/>
          </a:prstGeom>
          <a:noFill/>
        </p:spPr>
        <p:txBody>
          <a:bodyPr wrap="square" rtlCol="0">
            <a:spAutoFit/>
          </a:bodyPr>
          <a:lstStyle/>
          <a:p>
            <a:pPr marL="285750" indent="-285750">
              <a:buFont typeface="Arial" panose="020B0604020202020204" pitchFamily="34" charset="0"/>
              <a:buChar char="•"/>
            </a:pPr>
            <a:r>
              <a:rPr lang="en-US"/>
              <a:t>Synchronizes logical models and database models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SQL transparent to the developer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Improved developer experience for debugging queries and model refinement</a:t>
            </a:r>
          </a:p>
        </p:txBody>
      </p:sp>
      <p:pic>
        <p:nvPicPr>
          <p:cNvPr id="1026" name="Picture 2" descr="MaxMdr2022 (Maximiliano Meder) · GitHub">
            <a:extLst>
              <a:ext uri="{FF2B5EF4-FFF2-40B4-BE49-F238E27FC236}">
                <a16:creationId xmlns:a16="http://schemas.microsoft.com/office/drawing/2014/main" id="{F6977B3D-AD32-BAA7-02D5-3979E56F584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31118" y="2671478"/>
            <a:ext cx="1574717" cy="120580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0C8FF867-5A59-451F-6E46-2E35636774BA}"/>
              </a:ext>
            </a:extLst>
          </p:cNvPr>
          <p:cNvSpPr txBox="1"/>
          <p:nvPr/>
        </p:nvSpPr>
        <p:spPr>
          <a:xfrm>
            <a:off x="540091" y="1571106"/>
            <a:ext cx="791369" cy="369332"/>
          </a:xfrm>
          <a:prstGeom prst="rect">
            <a:avLst/>
          </a:prstGeom>
          <a:noFill/>
        </p:spPr>
        <p:txBody>
          <a:bodyPr wrap="square" rtlCol="0">
            <a:spAutoFit/>
          </a:bodyPr>
          <a:lstStyle/>
          <a:p>
            <a:r>
              <a:rPr lang="en-US" sz="1800" b="1"/>
              <a:t>API</a:t>
            </a:r>
          </a:p>
        </p:txBody>
      </p:sp>
      <p:sp>
        <p:nvSpPr>
          <p:cNvPr id="13" name="CuadroTexto 12">
            <a:extLst>
              <a:ext uri="{FF2B5EF4-FFF2-40B4-BE49-F238E27FC236}">
                <a16:creationId xmlns:a16="http://schemas.microsoft.com/office/drawing/2014/main" id="{DB519ED5-5647-97DF-5C32-F2C9C5A4E438}"/>
              </a:ext>
            </a:extLst>
          </p:cNvPr>
          <p:cNvSpPr txBox="1"/>
          <p:nvPr/>
        </p:nvSpPr>
        <p:spPr>
          <a:xfrm>
            <a:off x="539749" y="3287096"/>
            <a:ext cx="791369" cy="369332"/>
          </a:xfrm>
          <a:prstGeom prst="rect">
            <a:avLst/>
          </a:prstGeom>
          <a:noFill/>
        </p:spPr>
        <p:txBody>
          <a:bodyPr wrap="square" rtlCol="0">
            <a:spAutoFit/>
          </a:bodyPr>
          <a:lstStyle/>
          <a:p>
            <a:r>
              <a:rPr lang="en-US" sz="1800" b="1"/>
              <a:t>ORM</a:t>
            </a:r>
          </a:p>
        </p:txBody>
      </p:sp>
      <p:pic>
        <p:nvPicPr>
          <p:cNvPr id="3" name="Picture 2" descr="Qué es Docker? Imágenes, contenedores, etc.">
            <a:extLst>
              <a:ext uri="{FF2B5EF4-FFF2-40B4-BE49-F238E27FC236}">
                <a16:creationId xmlns:a16="http://schemas.microsoft.com/office/drawing/2014/main" id="{ADA1AC2C-761B-5DE1-640D-B706A306AEC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76141" y="1408188"/>
            <a:ext cx="1238268" cy="6951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EEDB94B-6E92-3425-6E49-6E24CE209E76}"/>
              </a:ext>
            </a:extLst>
          </p:cNvPr>
          <p:cNvSpPr txBox="1"/>
          <p:nvPr/>
        </p:nvSpPr>
        <p:spPr>
          <a:xfrm>
            <a:off x="2863248" y="1647645"/>
            <a:ext cx="288862" cy="307777"/>
          </a:xfrm>
          <a:prstGeom prst="rect">
            <a:avLst/>
          </a:prstGeom>
          <a:noFill/>
        </p:spPr>
        <p:txBody>
          <a:bodyPr wrap="none" rtlCol="0">
            <a:spAutoFit/>
          </a:bodyPr>
          <a:lstStyle/>
          <a:p>
            <a:r>
              <a:rPr lang="en-US"/>
              <a:t>+</a:t>
            </a:r>
          </a:p>
        </p:txBody>
      </p:sp>
      <p:sp>
        <p:nvSpPr>
          <p:cNvPr id="6" name="CuadroTexto 5">
            <a:extLst>
              <a:ext uri="{FF2B5EF4-FFF2-40B4-BE49-F238E27FC236}">
                <a16:creationId xmlns:a16="http://schemas.microsoft.com/office/drawing/2014/main" id="{2CAEB0F0-A702-37AB-DE4A-1734B65C3FCB}"/>
              </a:ext>
            </a:extLst>
          </p:cNvPr>
          <p:cNvSpPr txBox="1"/>
          <p:nvPr/>
        </p:nvSpPr>
        <p:spPr>
          <a:xfrm>
            <a:off x="539749" y="4804567"/>
            <a:ext cx="1778171" cy="369332"/>
          </a:xfrm>
          <a:prstGeom prst="rect">
            <a:avLst/>
          </a:prstGeom>
          <a:noFill/>
        </p:spPr>
        <p:txBody>
          <a:bodyPr wrap="square" rtlCol="0">
            <a:spAutoFit/>
          </a:bodyPr>
          <a:lstStyle/>
          <a:p>
            <a:r>
              <a:rPr lang="en-US" sz="1800" b="1"/>
              <a:t>LLM</a:t>
            </a:r>
          </a:p>
        </p:txBody>
      </p:sp>
      <p:pic>
        <p:nvPicPr>
          <p:cNvPr id="1028" name="Picture 4" descr="How to Install and Configure Ollama: Run AI Models Locally | by Daniel Jude  | Medium">
            <a:extLst>
              <a:ext uri="{FF2B5EF4-FFF2-40B4-BE49-F238E27FC236}">
                <a16:creationId xmlns:a16="http://schemas.microsoft.com/office/drawing/2014/main" id="{01941C4C-E809-E347-C9E1-FC2229808B7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91258" y="4679447"/>
            <a:ext cx="1256564" cy="43351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BB07B39-B0D5-EF80-7EC4-01BE63D10578}"/>
              </a:ext>
            </a:extLst>
          </p:cNvPr>
          <p:cNvSpPr txBox="1"/>
          <p:nvPr/>
        </p:nvSpPr>
        <p:spPr>
          <a:xfrm>
            <a:off x="4768088" y="4202867"/>
            <a:ext cx="6585712" cy="1169551"/>
          </a:xfrm>
          <a:prstGeom prst="rect">
            <a:avLst/>
          </a:prstGeom>
          <a:noFill/>
        </p:spPr>
        <p:txBody>
          <a:bodyPr wrap="square" rtlCol="0">
            <a:spAutoFit/>
          </a:bodyPr>
          <a:lstStyle/>
          <a:p>
            <a:pPr marL="285750" indent="-285750">
              <a:buFont typeface="Arial" panose="020B0604020202020204" pitchFamily="34" charset="0"/>
              <a:buChar char="•"/>
            </a:pPr>
            <a:r>
              <a:rPr lang="en-US"/>
              <a:t>Run LLMs on local machines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Privacy. Data stays in the Music360 ecosystem.</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Flexibility to change to any published LLM</a:t>
            </a:r>
          </a:p>
        </p:txBody>
      </p:sp>
      <p:sp>
        <p:nvSpPr>
          <p:cNvPr id="8" name="Rectángulo: esquinas redondeadas 7">
            <a:extLst>
              <a:ext uri="{FF2B5EF4-FFF2-40B4-BE49-F238E27FC236}">
                <a16:creationId xmlns:a16="http://schemas.microsoft.com/office/drawing/2014/main" id="{343C384D-0924-94D2-1A7F-6D6F1460C08F}"/>
              </a:ext>
            </a:extLst>
          </p:cNvPr>
          <p:cNvSpPr/>
          <p:nvPr/>
        </p:nvSpPr>
        <p:spPr>
          <a:xfrm>
            <a:off x="3159481" y="4437465"/>
            <a:ext cx="1052886" cy="4839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Llama-3.2B</a:t>
            </a:r>
          </a:p>
        </p:txBody>
      </p:sp>
      <p:sp>
        <p:nvSpPr>
          <p:cNvPr id="14" name="Rectángulo: esquinas redondeadas 13">
            <a:extLst>
              <a:ext uri="{FF2B5EF4-FFF2-40B4-BE49-F238E27FC236}">
                <a16:creationId xmlns:a16="http://schemas.microsoft.com/office/drawing/2014/main" id="{157BD6BF-8B6F-00D9-B417-9521FED03595}"/>
              </a:ext>
            </a:extLst>
          </p:cNvPr>
          <p:cNvSpPr/>
          <p:nvPr/>
        </p:nvSpPr>
        <p:spPr>
          <a:xfrm>
            <a:off x="3150678" y="5056896"/>
            <a:ext cx="1052886" cy="4839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EuroLLM-9B</a:t>
            </a:r>
          </a:p>
        </p:txBody>
      </p:sp>
      <p:sp>
        <p:nvSpPr>
          <p:cNvPr id="16" name="Rectángulo: esquinas redondeadas 15">
            <a:extLst>
              <a:ext uri="{FF2B5EF4-FFF2-40B4-BE49-F238E27FC236}">
                <a16:creationId xmlns:a16="http://schemas.microsoft.com/office/drawing/2014/main" id="{A500934E-3EE3-EE73-C1C6-8B7952FD6549}"/>
              </a:ext>
            </a:extLst>
          </p:cNvPr>
          <p:cNvSpPr/>
          <p:nvPr/>
        </p:nvSpPr>
        <p:spPr>
          <a:xfrm>
            <a:off x="550862" y="883903"/>
            <a:ext cx="10904538" cy="1666790"/>
          </a:xfrm>
          <a:prstGeom prst="roundRect">
            <a:avLst/>
          </a:prstGeom>
          <a:no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esquinas redondeadas 16">
            <a:extLst>
              <a:ext uri="{FF2B5EF4-FFF2-40B4-BE49-F238E27FC236}">
                <a16:creationId xmlns:a16="http://schemas.microsoft.com/office/drawing/2014/main" id="{EBAF8AC9-0A88-C405-2474-A1A220681946}"/>
              </a:ext>
            </a:extLst>
          </p:cNvPr>
          <p:cNvSpPr/>
          <p:nvPr/>
        </p:nvSpPr>
        <p:spPr>
          <a:xfrm>
            <a:off x="539749" y="4047413"/>
            <a:ext cx="10904538" cy="1708343"/>
          </a:xfrm>
          <a:prstGeom prst="roundRect">
            <a:avLst/>
          </a:prstGeom>
          <a:no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87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D094-E059-8E58-DB30-B9561A51C255}"/>
              </a:ext>
            </a:extLst>
          </p:cNvPr>
          <p:cNvSpPr>
            <a:spLocks noGrp="1"/>
          </p:cNvSpPr>
          <p:nvPr>
            <p:ph type="title"/>
          </p:nvPr>
        </p:nvSpPr>
        <p:spPr/>
        <p:txBody>
          <a:bodyPr/>
          <a:lstStyle/>
          <a:p>
            <a:r>
              <a:rPr lang="en-US"/>
              <a:t>R7: Design of secure representation &amp; access permission of confidential metadata </a:t>
            </a:r>
            <a:r>
              <a:rPr lang="en-GB"/>
              <a:t>	</a:t>
            </a:r>
          </a:p>
        </p:txBody>
      </p:sp>
      <p:sp>
        <p:nvSpPr>
          <p:cNvPr id="4" name="Text Placeholder 3">
            <a:extLst>
              <a:ext uri="{FF2B5EF4-FFF2-40B4-BE49-F238E27FC236}">
                <a16:creationId xmlns:a16="http://schemas.microsoft.com/office/drawing/2014/main" id="{9F828930-26BF-7C83-9227-16170C9C6AE5}"/>
              </a:ext>
            </a:extLst>
          </p:cNvPr>
          <p:cNvSpPr>
            <a:spLocks noGrp="1"/>
          </p:cNvSpPr>
          <p:nvPr>
            <p:ph type="body" idx="1"/>
          </p:nvPr>
        </p:nvSpPr>
        <p:spPr/>
        <p:txBody>
          <a:bodyPr/>
          <a:lstStyle/>
          <a:p>
            <a:r>
              <a:rPr lang="en-GB">
                <a:solidFill>
                  <a:schemeClr val="bg2"/>
                </a:solidFill>
              </a:rPr>
              <a:t>Developed </a:t>
            </a:r>
            <a:r>
              <a:rPr lang="en-US">
                <a:solidFill>
                  <a:schemeClr val="bg2"/>
                </a:solidFill>
              </a:rPr>
              <a:t>a decentralized authentication structure, using the OAuth</a:t>
            </a:r>
            <a:r>
              <a:rPr lang="en-GB">
                <a:solidFill>
                  <a:schemeClr val="bg2"/>
                </a:solidFill>
              </a:rPr>
              <a:t> 2.0 / OpenID Connect standard.</a:t>
            </a:r>
          </a:p>
          <a:p>
            <a:r>
              <a:rPr lang="en-GB">
                <a:solidFill>
                  <a:schemeClr val="bg2"/>
                </a:solidFill>
              </a:rPr>
              <a:t>Developed decentralized access control, using Row Level Security (RLS) policies at the database level. Policies are defined on the Music360 ontology.</a:t>
            </a:r>
          </a:p>
          <a:p>
            <a:r>
              <a:rPr lang="en-GB">
                <a:solidFill>
                  <a:schemeClr val="bg2"/>
                </a:solidFill>
              </a:rPr>
              <a:t>These solutions allow data owners, such as CMOs, to keep in control of authenticating their own users, as well as enforcing who has access to which data.</a:t>
            </a:r>
          </a:p>
        </p:txBody>
      </p:sp>
    </p:spTree>
    <p:extLst>
      <p:ext uri="{BB962C8B-B14F-4D97-AF65-F5344CB8AC3E}">
        <p14:creationId xmlns:p14="http://schemas.microsoft.com/office/powerpoint/2010/main" val="102218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355EA43A-BD4F-78F1-0988-885985ED5BC7}"/>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04692A5E-DB6C-0830-4D51-030026433EE5}"/>
              </a:ext>
            </a:extLst>
          </p:cNvPr>
          <p:cNvSpPr txBox="1">
            <a:spLocks noGrp="1"/>
          </p:cNvSpPr>
          <p:nvPr>
            <p:ph type="title"/>
          </p:nvPr>
        </p:nvSpPr>
        <p:spPr>
          <a:xfrm>
            <a:off x="333810" y="-91294"/>
            <a:ext cx="10701337" cy="1325563"/>
          </a:xfrm>
          <a:prstGeom prst="rect">
            <a:avLst/>
          </a:prstGeom>
          <a:noFill/>
          <a:ln>
            <a:noFill/>
          </a:ln>
        </p:spPr>
        <p:txBody>
          <a:bodyPr spcFirstLastPara="1" wrap="square" lIns="91425" tIns="45700" rIns="91425" bIns="45700" anchor="ctr" anchorCtr="0">
            <a:normAutofit/>
          </a:bodyPr>
          <a:lstStyle/>
          <a:p>
            <a:r>
              <a:rPr lang="en-US"/>
              <a:t>OUT2: Application of homomorphic encryption </a:t>
            </a:r>
          </a:p>
        </p:txBody>
      </p:sp>
      <p:sp>
        <p:nvSpPr>
          <p:cNvPr id="2" name="Text Placeholder 3">
            <a:extLst>
              <a:ext uri="{FF2B5EF4-FFF2-40B4-BE49-F238E27FC236}">
                <a16:creationId xmlns:a16="http://schemas.microsoft.com/office/drawing/2014/main" id="{26A41B6C-CC53-239C-2385-8CD22F77BF54}"/>
              </a:ext>
            </a:extLst>
          </p:cNvPr>
          <p:cNvSpPr>
            <a:spLocks noGrp="1"/>
          </p:cNvSpPr>
          <p:nvPr>
            <p:ph type="body" idx="1"/>
          </p:nvPr>
        </p:nvSpPr>
        <p:spPr>
          <a:xfrm>
            <a:off x="511061" y="894904"/>
            <a:ext cx="10701337" cy="4641069"/>
          </a:xfrm>
        </p:spPr>
        <p:txBody>
          <a:bodyPr/>
          <a:lstStyle/>
          <a:p>
            <a:r>
              <a:rPr lang="en-GB" dirty="0">
                <a:solidFill>
                  <a:schemeClr val="bg2"/>
                </a:solidFill>
              </a:rPr>
              <a:t>Demonstrator to show that parties, such as policy makers, can calculate the revenue of performers, for example with recordings of a specific genre.</a:t>
            </a:r>
          </a:p>
          <a:p>
            <a:r>
              <a:rPr lang="en-GB" dirty="0">
                <a:solidFill>
                  <a:schemeClr val="bg2"/>
                </a:solidFill>
              </a:rPr>
              <a:t>Information to do the calculation, e.g., the revenue of individual performers, is </a:t>
            </a:r>
            <a:r>
              <a:rPr lang="en-GB" i="1" dirty="0">
                <a:solidFill>
                  <a:schemeClr val="bg2"/>
                </a:solidFill>
              </a:rPr>
              <a:t>not disclosed </a:t>
            </a:r>
            <a:r>
              <a:rPr lang="en-GB" dirty="0">
                <a:solidFill>
                  <a:schemeClr val="bg2"/>
                </a:solidFill>
              </a:rPr>
              <a:t>to anyone (privacy concern).</a:t>
            </a:r>
          </a:p>
          <a:p>
            <a:r>
              <a:rPr lang="en-GB" dirty="0">
                <a:solidFill>
                  <a:schemeClr val="bg2"/>
                </a:solidFill>
              </a:rPr>
              <a:t>This is achieved with secure multi-party computing, specifically Prio+</a:t>
            </a:r>
          </a:p>
          <a:p>
            <a:r>
              <a:rPr lang="en-GB" dirty="0">
                <a:solidFill>
                  <a:schemeClr val="bg2"/>
                </a:solidFill>
              </a:rPr>
              <a:t>Designed a solution to keep the relationship between IPI (authors) and IPN (performers), secret, while still being able to do queries, based on secret sharing technology.</a:t>
            </a:r>
          </a:p>
          <a:p>
            <a:r>
              <a:rPr lang="en-GB" dirty="0">
                <a:solidFill>
                  <a:schemeClr val="bg2"/>
                </a:solidFill>
              </a:rPr>
              <a:t>Developed an approach to select and design a secure multi-party computing solution, consisting of existing technologies, given a set of security requirements.</a:t>
            </a:r>
          </a:p>
          <a:p>
            <a:endParaRPr lang="en-GB" dirty="0">
              <a:solidFill>
                <a:schemeClr val="bg2"/>
              </a:solidFill>
            </a:endParaRPr>
          </a:p>
        </p:txBody>
      </p:sp>
    </p:spTree>
    <p:extLst>
      <p:ext uri="{BB962C8B-B14F-4D97-AF65-F5344CB8AC3E}">
        <p14:creationId xmlns:p14="http://schemas.microsoft.com/office/powerpoint/2010/main" val="203196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33810" y="-91294"/>
            <a:ext cx="10701337" cy="1325563"/>
          </a:xfrm>
          <a:prstGeom prst="rect">
            <a:avLst/>
          </a:prstGeom>
          <a:noFill/>
          <a:ln>
            <a:noFill/>
          </a:ln>
        </p:spPr>
        <p:txBody>
          <a:bodyPr spcFirstLastPara="1" wrap="square" lIns="91425" tIns="45700" rIns="91425" bIns="45700" anchor="ctr" anchorCtr="0">
            <a:normAutofit/>
          </a:bodyPr>
          <a:lstStyle/>
          <a:p>
            <a:r>
              <a:rPr lang="en-GB"/>
              <a:t>OUT4: Better data quality 	</a:t>
            </a:r>
          </a:p>
        </p:txBody>
      </p:sp>
      <p:pic>
        <p:nvPicPr>
          <p:cNvPr id="75" name="Imagen 74" descr="Icono&#10;&#10;El contenido generado por inteligencia artificial puede ser incorrecto.">
            <a:extLst>
              <a:ext uri="{FF2B5EF4-FFF2-40B4-BE49-F238E27FC236}">
                <a16:creationId xmlns:a16="http://schemas.microsoft.com/office/drawing/2014/main" id="{9251ED19-4D8E-3BFD-A6F1-8BCB8DADA5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6162" y="1406343"/>
            <a:ext cx="689682" cy="689682"/>
          </a:xfrm>
          <a:prstGeom prst="rect">
            <a:avLst/>
          </a:prstGeom>
        </p:spPr>
      </p:pic>
      <p:pic>
        <p:nvPicPr>
          <p:cNvPr id="76" name="Imagen 75" descr="Icono&#10;&#10;El contenido generado por inteligencia artificial puede ser incorrecto.">
            <a:extLst>
              <a:ext uri="{FF2B5EF4-FFF2-40B4-BE49-F238E27FC236}">
                <a16:creationId xmlns:a16="http://schemas.microsoft.com/office/drawing/2014/main" id="{DDAC0D21-EBB5-0E88-0D26-93AAB0AD7D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5274" y="1305143"/>
            <a:ext cx="298444" cy="298444"/>
          </a:xfrm>
          <a:prstGeom prst="rect">
            <a:avLst/>
          </a:prstGeom>
        </p:spPr>
      </p:pic>
      <p:pic>
        <p:nvPicPr>
          <p:cNvPr id="77" name="Imagen 76">
            <a:extLst>
              <a:ext uri="{FF2B5EF4-FFF2-40B4-BE49-F238E27FC236}">
                <a16:creationId xmlns:a16="http://schemas.microsoft.com/office/drawing/2014/main" id="{CCA7AA24-3986-58C2-670F-30278CA428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0431" y="1147117"/>
            <a:ext cx="341764" cy="341764"/>
          </a:xfrm>
          <a:prstGeom prst="rect">
            <a:avLst/>
          </a:prstGeom>
        </p:spPr>
      </p:pic>
      <p:pic>
        <p:nvPicPr>
          <p:cNvPr id="78" name="Imagen 77" descr="Logotipo, Icono&#10;&#10;El contenido generado por inteligencia artificial puede ser incorrecto.">
            <a:extLst>
              <a:ext uri="{FF2B5EF4-FFF2-40B4-BE49-F238E27FC236}">
                <a16:creationId xmlns:a16="http://schemas.microsoft.com/office/drawing/2014/main" id="{634A23EA-A885-9B02-71B4-6BD3C6BD65F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03774" y="1126038"/>
            <a:ext cx="341764" cy="341764"/>
          </a:xfrm>
          <a:prstGeom prst="rect">
            <a:avLst/>
          </a:prstGeom>
        </p:spPr>
      </p:pic>
      <p:pic>
        <p:nvPicPr>
          <p:cNvPr id="79" name="Imagen 78" descr="Texto&#10;&#10;El contenido generado por inteligencia artificial puede ser incorrecto.">
            <a:extLst>
              <a:ext uri="{FF2B5EF4-FFF2-40B4-BE49-F238E27FC236}">
                <a16:creationId xmlns:a16="http://schemas.microsoft.com/office/drawing/2014/main" id="{50FF0949-7C6D-723F-B76C-DCE7034F782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3341" y="2557799"/>
            <a:ext cx="251341" cy="272045"/>
          </a:xfrm>
          <a:prstGeom prst="rect">
            <a:avLst/>
          </a:prstGeom>
        </p:spPr>
      </p:pic>
      <p:pic>
        <p:nvPicPr>
          <p:cNvPr id="80" name="Imagen 79" descr="Icono&#10;&#10;El contenido generado por inteligencia artificial puede ser incorrecto.">
            <a:extLst>
              <a:ext uri="{FF2B5EF4-FFF2-40B4-BE49-F238E27FC236}">
                <a16:creationId xmlns:a16="http://schemas.microsoft.com/office/drawing/2014/main" id="{1F6F770F-8CC1-2206-C4C3-2CD79058D48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62199" y="3598096"/>
            <a:ext cx="788610" cy="794658"/>
          </a:xfrm>
          <a:prstGeom prst="rect">
            <a:avLst/>
          </a:prstGeom>
        </p:spPr>
      </p:pic>
      <p:sp>
        <p:nvSpPr>
          <p:cNvPr id="84" name="CuadroTexto 83">
            <a:extLst>
              <a:ext uri="{FF2B5EF4-FFF2-40B4-BE49-F238E27FC236}">
                <a16:creationId xmlns:a16="http://schemas.microsoft.com/office/drawing/2014/main" id="{A96E5165-8450-C084-0EC3-8DA51EAB7DAE}"/>
              </a:ext>
            </a:extLst>
          </p:cNvPr>
          <p:cNvSpPr txBox="1"/>
          <p:nvPr/>
        </p:nvSpPr>
        <p:spPr>
          <a:xfrm>
            <a:off x="1205718" y="2601324"/>
            <a:ext cx="2755743"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a:solidFill>
                  <a:schemeClr val="bg2"/>
                </a:solidFill>
              </a:rPr>
              <a:t>2. </a:t>
            </a:r>
            <a:r>
              <a:rPr lang="es-ES" sz="1050" b="1" err="1">
                <a:solidFill>
                  <a:schemeClr val="bg2"/>
                </a:solidFill>
              </a:rPr>
              <a:t>Generate</a:t>
            </a:r>
            <a:r>
              <a:rPr lang="es-ES" sz="1050" b="1">
                <a:solidFill>
                  <a:schemeClr val="bg2"/>
                </a:solidFill>
              </a:rPr>
              <a:t> and </a:t>
            </a:r>
          </a:p>
          <a:p>
            <a:r>
              <a:rPr lang="es-ES" sz="1050" b="1" err="1">
                <a:solidFill>
                  <a:schemeClr val="bg2"/>
                </a:solidFill>
              </a:rPr>
              <a:t>import</a:t>
            </a:r>
            <a:endParaRPr lang="es-ES" sz="1050" b="1">
              <a:solidFill>
                <a:schemeClr val="bg2"/>
              </a:solidFill>
            </a:endParaRPr>
          </a:p>
          <a:p>
            <a:r>
              <a:rPr lang="es-ES" sz="1050" b="1">
                <a:solidFill>
                  <a:schemeClr val="bg2"/>
                </a:solidFill>
              </a:rPr>
              <a:t>Living </a:t>
            </a:r>
            <a:r>
              <a:rPr lang="es-ES" sz="1050" b="1" err="1">
                <a:solidFill>
                  <a:schemeClr val="bg2"/>
                </a:solidFill>
              </a:rPr>
              <a:t>Labs</a:t>
            </a:r>
            <a:r>
              <a:rPr lang="es-ES" sz="1050" b="1">
                <a:solidFill>
                  <a:schemeClr val="bg2"/>
                </a:solidFill>
              </a:rPr>
              <a:t> </a:t>
            </a:r>
            <a:r>
              <a:rPr lang="es-ES" sz="1050" b="1" err="1">
                <a:solidFill>
                  <a:schemeClr val="bg2"/>
                </a:solidFill>
              </a:rPr>
              <a:t>reports</a:t>
            </a:r>
            <a:endParaRPr lang="es-ES" sz="1050" b="1">
              <a:solidFill>
                <a:schemeClr val="bg2"/>
              </a:solidFill>
            </a:endParaRPr>
          </a:p>
          <a:p>
            <a:endParaRPr lang="es-ES" sz="1050">
              <a:solidFill>
                <a:schemeClr val="tx2">
                  <a:lumMod val="50000"/>
                </a:schemeClr>
              </a:solidFill>
            </a:endParaRPr>
          </a:p>
          <a:p>
            <a:r>
              <a:rPr lang="es-ES" sz="1050">
                <a:solidFill>
                  <a:schemeClr val="tx2">
                    <a:lumMod val="50000"/>
                  </a:schemeClr>
                </a:solidFill>
              </a:rPr>
              <a:t>(</a:t>
            </a:r>
            <a:r>
              <a:rPr lang="es-ES" sz="1050" err="1">
                <a:solidFill>
                  <a:schemeClr val="tx2">
                    <a:lumMod val="50000"/>
                  </a:schemeClr>
                </a:solidFill>
              </a:rPr>
              <a:t>playlists</a:t>
            </a:r>
            <a:r>
              <a:rPr lang="es-ES" sz="1050">
                <a:solidFill>
                  <a:schemeClr val="tx2">
                    <a:lumMod val="50000"/>
                  </a:schemeClr>
                </a:solidFill>
              </a:rPr>
              <a:t>, </a:t>
            </a:r>
            <a:r>
              <a:rPr lang="es-ES" sz="1050" err="1">
                <a:solidFill>
                  <a:schemeClr val="tx2">
                    <a:lumMod val="50000"/>
                  </a:schemeClr>
                </a:solidFill>
              </a:rPr>
              <a:t>context</a:t>
            </a:r>
            <a:r>
              <a:rPr lang="es-ES" sz="1050">
                <a:solidFill>
                  <a:schemeClr val="tx2">
                    <a:lumMod val="50000"/>
                  </a:schemeClr>
                </a:solidFill>
              </a:rPr>
              <a:t>, </a:t>
            </a:r>
            <a:r>
              <a:rPr lang="es-ES" sz="1050" err="1">
                <a:solidFill>
                  <a:schemeClr val="tx2">
                    <a:lumMod val="50000"/>
                  </a:schemeClr>
                </a:solidFill>
              </a:rPr>
              <a:t>metadata</a:t>
            </a:r>
            <a:r>
              <a:rPr lang="es-ES" sz="1050">
                <a:solidFill>
                  <a:schemeClr val="tx2">
                    <a:lumMod val="50000"/>
                  </a:schemeClr>
                </a:solidFill>
              </a:rPr>
              <a:t>, </a:t>
            </a:r>
            <a:r>
              <a:rPr lang="es-ES" sz="1050" err="1">
                <a:solidFill>
                  <a:schemeClr val="tx2">
                    <a:lumMod val="50000"/>
                  </a:schemeClr>
                </a:solidFill>
              </a:rPr>
              <a:t>measurements</a:t>
            </a:r>
            <a:r>
              <a:rPr lang="es-ES" sz="1050">
                <a:solidFill>
                  <a:schemeClr val="tx2">
                    <a:lumMod val="50000"/>
                  </a:schemeClr>
                </a:solidFill>
              </a:rPr>
              <a:t>, </a:t>
            </a:r>
            <a:r>
              <a:rPr lang="es-ES" sz="1050" err="1">
                <a:solidFill>
                  <a:schemeClr val="tx2">
                    <a:lumMod val="50000"/>
                  </a:schemeClr>
                </a:solidFill>
              </a:rPr>
              <a:t>analysis</a:t>
            </a:r>
            <a:r>
              <a:rPr lang="es-ES" sz="1050">
                <a:solidFill>
                  <a:schemeClr val="tx2">
                    <a:lumMod val="50000"/>
                  </a:schemeClr>
                </a:solidFill>
              </a:rPr>
              <a:t> (</a:t>
            </a:r>
            <a:r>
              <a:rPr lang="es-ES" sz="1050" err="1">
                <a:solidFill>
                  <a:schemeClr val="tx2">
                    <a:lumMod val="50000"/>
                  </a:schemeClr>
                </a:solidFill>
              </a:rPr>
              <a:t>unstructured</a:t>
            </a:r>
            <a:r>
              <a:rPr lang="es-ES" sz="1050">
                <a:solidFill>
                  <a:schemeClr val="tx2">
                    <a:lumMod val="50000"/>
                  </a:schemeClr>
                </a:solidFill>
              </a:rPr>
              <a:t> </a:t>
            </a:r>
            <a:r>
              <a:rPr lang="es-ES" sz="1050" err="1">
                <a:solidFill>
                  <a:schemeClr val="tx2">
                    <a:lumMod val="50000"/>
                  </a:schemeClr>
                </a:solidFill>
              </a:rPr>
              <a:t>text</a:t>
            </a:r>
            <a:r>
              <a:rPr lang="es-ES" sz="1050">
                <a:solidFill>
                  <a:schemeClr val="tx2">
                    <a:lumMod val="50000"/>
                  </a:schemeClr>
                </a:solidFill>
              </a:rPr>
              <a:t>), etc.)</a:t>
            </a:r>
          </a:p>
        </p:txBody>
      </p:sp>
      <p:sp>
        <p:nvSpPr>
          <p:cNvPr id="91" name="CuadroTexto 90">
            <a:extLst>
              <a:ext uri="{FF2B5EF4-FFF2-40B4-BE49-F238E27FC236}">
                <a16:creationId xmlns:a16="http://schemas.microsoft.com/office/drawing/2014/main" id="{6FC74BBC-A5FB-EA11-701A-788BE2FC8A41}"/>
              </a:ext>
            </a:extLst>
          </p:cNvPr>
          <p:cNvSpPr txBox="1"/>
          <p:nvPr/>
        </p:nvSpPr>
        <p:spPr>
          <a:xfrm>
            <a:off x="8939558" y="5859004"/>
            <a:ext cx="16019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err="1">
                <a:solidFill>
                  <a:schemeClr val="bg2"/>
                </a:solidFill>
              </a:rPr>
              <a:t>Resource</a:t>
            </a:r>
            <a:r>
              <a:rPr lang="es-ES" sz="1050" b="1">
                <a:solidFill>
                  <a:schemeClr val="bg2"/>
                </a:solidFill>
              </a:rPr>
              <a:t> Server</a:t>
            </a:r>
            <a:endParaRPr lang="es-ES" sz="1100">
              <a:solidFill>
                <a:schemeClr val="bg2"/>
              </a:solidFill>
            </a:endParaRPr>
          </a:p>
        </p:txBody>
      </p:sp>
      <p:pic>
        <p:nvPicPr>
          <p:cNvPr id="99" name="Picture 2">
            <a:extLst>
              <a:ext uri="{FF2B5EF4-FFF2-40B4-BE49-F238E27FC236}">
                <a16:creationId xmlns:a16="http://schemas.microsoft.com/office/drawing/2014/main" id="{98A0FF11-4032-5F88-6866-14476F81256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44098" y="5113346"/>
            <a:ext cx="624812" cy="62481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a:extLst>
              <a:ext uri="{FF2B5EF4-FFF2-40B4-BE49-F238E27FC236}">
                <a16:creationId xmlns:a16="http://schemas.microsoft.com/office/drawing/2014/main" id="{8F74C4E4-2435-88C5-9460-96DD6C456F1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885267" y="5240906"/>
            <a:ext cx="319416" cy="319416"/>
          </a:xfrm>
          <a:prstGeom prst="rect">
            <a:avLst/>
          </a:prstGeom>
          <a:noFill/>
          <a:extLst>
            <a:ext uri="{909E8E84-426E-40DD-AFC4-6F175D3DCCD1}">
              <a14:hiddenFill xmlns:a14="http://schemas.microsoft.com/office/drawing/2010/main">
                <a:solidFill>
                  <a:srgbClr val="FFFFFF"/>
                </a:solidFill>
              </a14:hiddenFill>
            </a:ext>
          </a:extLst>
        </p:spPr>
      </p:pic>
      <p:sp>
        <p:nvSpPr>
          <p:cNvPr id="102" name="CuadroTexto 101">
            <a:extLst>
              <a:ext uri="{FF2B5EF4-FFF2-40B4-BE49-F238E27FC236}">
                <a16:creationId xmlns:a16="http://schemas.microsoft.com/office/drawing/2014/main" id="{F43DB437-A86F-508A-78AB-EE885E4E4A2F}"/>
              </a:ext>
            </a:extLst>
          </p:cNvPr>
          <p:cNvSpPr txBox="1"/>
          <p:nvPr/>
        </p:nvSpPr>
        <p:spPr>
          <a:xfrm>
            <a:off x="3426028" y="5800440"/>
            <a:ext cx="1303016"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050" b="1">
                <a:solidFill>
                  <a:schemeClr val="bg2"/>
                </a:solidFill>
              </a:rPr>
              <a:t>Music360 </a:t>
            </a:r>
            <a:r>
              <a:rPr lang="es-ES" sz="1050" b="1" err="1">
                <a:solidFill>
                  <a:schemeClr val="bg2"/>
                </a:solidFill>
              </a:rPr>
              <a:t>Private</a:t>
            </a:r>
            <a:r>
              <a:rPr lang="es-ES" sz="1050" b="1">
                <a:solidFill>
                  <a:schemeClr val="bg2"/>
                </a:solidFill>
              </a:rPr>
              <a:t> </a:t>
            </a:r>
            <a:r>
              <a:rPr lang="es-ES" sz="1050" b="1" err="1">
                <a:solidFill>
                  <a:schemeClr val="bg2"/>
                </a:solidFill>
              </a:rPr>
              <a:t>Database</a:t>
            </a:r>
            <a:endParaRPr lang="es-ES" sz="1100">
              <a:solidFill>
                <a:schemeClr val="bg2"/>
              </a:solidFill>
            </a:endParaRPr>
          </a:p>
        </p:txBody>
      </p:sp>
      <p:sp>
        <p:nvSpPr>
          <p:cNvPr id="105" name="CuadroTexto 104">
            <a:extLst>
              <a:ext uri="{FF2B5EF4-FFF2-40B4-BE49-F238E27FC236}">
                <a16:creationId xmlns:a16="http://schemas.microsoft.com/office/drawing/2014/main" id="{ECF43507-775A-4081-4DD1-140E6FB7A1A6}"/>
              </a:ext>
            </a:extLst>
          </p:cNvPr>
          <p:cNvSpPr txBox="1"/>
          <p:nvPr/>
        </p:nvSpPr>
        <p:spPr>
          <a:xfrm>
            <a:off x="1855883" y="4463628"/>
            <a:ext cx="213388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a:solidFill>
                  <a:schemeClr val="tx2">
                    <a:lumMod val="75000"/>
                  </a:schemeClr>
                </a:solidFill>
              </a:rPr>
              <a:t>CREATE </a:t>
            </a:r>
            <a:r>
              <a:rPr lang="es-ES" sz="1050" err="1">
                <a:solidFill>
                  <a:schemeClr val="tx2">
                    <a:lumMod val="75000"/>
                  </a:schemeClr>
                </a:solidFill>
              </a:rPr>
              <a:t>Playlist</a:t>
            </a:r>
            <a:r>
              <a:rPr lang="es-ES" sz="1050">
                <a:solidFill>
                  <a:schemeClr val="tx2">
                    <a:lumMod val="75000"/>
                  </a:schemeClr>
                </a:solidFill>
              </a:rPr>
              <a:t> ...</a:t>
            </a:r>
          </a:p>
          <a:p>
            <a:r>
              <a:rPr lang="es-ES" sz="1050">
                <a:solidFill>
                  <a:schemeClr val="tx2">
                    <a:lumMod val="75000"/>
                  </a:schemeClr>
                </a:solidFill>
              </a:rPr>
              <a:t>CREATE Music </a:t>
            </a:r>
            <a:r>
              <a:rPr lang="es-ES" sz="1050" err="1">
                <a:solidFill>
                  <a:schemeClr val="tx2">
                    <a:lumMod val="75000"/>
                  </a:schemeClr>
                </a:solidFill>
              </a:rPr>
              <a:t>Value</a:t>
            </a:r>
            <a:r>
              <a:rPr lang="es-ES" sz="1050">
                <a:solidFill>
                  <a:schemeClr val="tx2">
                    <a:lumMod val="75000"/>
                  </a:schemeClr>
                </a:solidFill>
              </a:rPr>
              <a:t> ...</a:t>
            </a:r>
          </a:p>
          <a:p>
            <a:r>
              <a:rPr lang="es-ES" sz="1050">
                <a:solidFill>
                  <a:schemeClr val="tx2">
                    <a:lumMod val="75000"/>
                  </a:schemeClr>
                </a:solidFill>
              </a:rPr>
              <a:t>CREATE </a:t>
            </a:r>
            <a:r>
              <a:rPr lang="es-ES" sz="1050" err="1">
                <a:solidFill>
                  <a:schemeClr val="tx2">
                    <a:lumMod val="75000"/>
                  </a:schemeClr>
                </a:solidFill>
              </a:rPr>
              <a:t>Related</a:t>
            </a:r>
            <a:r>
              <a:rPr lang="es-ES" sz="1050">
                <a:solidFill>
                  <a:schemeClr val="tx2">
                    <a:lumMod val="75000"/>
                  </a:schemeClr>
                </a:solidFill>
              </a:rPr>
              <a:t> </a:t>
            </a:r>
            <a:r>
              <a:rPr lang="es-ES" sz="1050" err="1">
                <a:solidFill>
                  <a:schemeClr val="tx2">
                    <a:lumMod val="75000"/>
                  </a:schemeClr>
                </a:solidFill>
              </a:rPr>
              <a:t>Impact</a:t>
            </a:r>
            <a:r>
              <a:rPr lang="es-ES" sz="1050">
                <a:solidFill>
                  <a:schemeClr val="tx2">
                    <a:lumMod val="75000"/>
                  </a:schemeClr>
                </a:solidFill>
              </a:rPr>
              <a:t> .,.</a:t>
            </a:r>
          </a:p>
          <a:p>
            <a:r>
              <a:rPr lang="es-ES" sz="1050">
                <a:solidFill>
                  <a:schemeClr val="tx2">
                    <a:lumMod val="75000"/>
                  </a:schemeClr>
                </a:solidFill>
              </a:rPr>
              <a:t>CREATE </a:t>
            </a:r>
            <a:r>
              <a:rPr lang="es-ES" sz="1050" err="1">
                <a:solidFill>
                  <a:schemeClr val="tx2">
                    <a:lumMod val="75000"/>
                  </a:schemeClr>
                </a:solidFill>
              </a:rPr>
              <a:t>Study</a:t>
            </a:r>
            <a:r>
              <a:rPr lang="es-ES" sz="1050">
                <a:solidFill>
                  <a:schemeClr val="tx2">
                    <a:lumMod val="75000"/>
                  </a:schemeClr>
                </a:solidFill>
              </a:rPr>
              <a:t> ...</a:t>
            </a:r>
          </a:p>
        </p:txBody>
      </p:sp>
      <p:sp>
        <p:nvSpPr>
          <p:cNvPr id="108" name="CuadroTexto 107">
            <a:extLst>
              <a:ext uri="{FF2B5EF4-FFF2-40B4-BE49-F238E27FC236}">
                <a16:creationId xmlns:a16="http://schemas.microsoft.com/office/drawing/2014/main" id="{807FD509-5969-6A37-14F3-CA05FFD214B1}"/>
              </a:ext>
            </a:extLst>
          </p:cNvPr>
          <p:cNvSpPr txBox="1"/>
          <p:nvPr/>
        </p:nvSpPr>
        <p:spPr>
          <a:xfrm>
            <a:off x="3614044" y="4366621"/>
            <a:ext cx="105772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err="1">
                <a:solidFill>
                  <a:schemeClr val="bg2"/>
                </a:solidFill>
              </a:rPr>
              <a:t>Importer</a:t>
            </a:r>
            <a:r>
              <a:rPr lang="es-ES" sz="1050" b="1">
                <a:solidFill>
                  <a:schemeClr val="bg2"/>
                </a:solidFill>
              </a:rPr>
              <a:t> API</a:t>
            </a:r>
            <a:endParaRPr lang="es-ES" sz="1100">
              <a:solidFill>
                <a:schemeClr val="bg2"/>
              </a:solidFill>
            </a:endParaRPr>
          </a:p>
        </p:txBody>
      </p:sp>
      <p:pic>
        <p:nvPicPr>
          <p:cNvPr id="109" name="Imagen 108" descr="Icono&#10;&#10;El contenido generado por inteligencia artificial puede ser incorrecto.">
            <a:extLst>
              <a:ext uri="{FF2B5EF4-FFF2-40B4-BE49-F238E27FC236}">
                <a16:creationId xmlns:a16="http://schemas.microsoft.com/office/drawing/2014/main" id="{92D8DE4F-F650-1B04-B074-EC09BB9CAC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35785" y="5055467"/>
            <a:ext cx="788610" cy="794658"/>
          </a:xfrm>
          <a:prstGeom prst="rect">
            <a:avLst/>
          </a:prstGeom>
        </p:spPr>
      </p:pic>
      <p:cxnSp>
        <p:nvCxnSpPr>
          <p:cNvPr id="110" name="Conector recto de flecha 109">
            <a:extLst>
              <a:ext uri="{FF2B5EF4-FFF2-40B4-BE49-F238E27FC236}">
                <a16:creationId xmlns:a16="http://schemas.microsoft.com/office/drawing/2014/main" id="{3877911F-8839-8539-1D1F-0ED6A573D784}"/>
              </a:ext>
            </a:extLst>
          </p:cNvPr>
          <p:cNvCxnSpPr>
            <a:cxnSpLocks/>
            <a:endCxn id="99" idx="0"/>
          </p:cNvCxnSpPr>
          <p:nvPr/>
        </p:nvCxnSpPr>
        <p:spPr>
          <a:xfrm>
            <a:off x="4044975" y="4599734"/>
            <a:ext cx="11529" cy="513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2" name="CuadroTexto 121">
            <a:extLst>
              <a:ext uri="{FF2B5EF4-FFF2-40B4-BE49-F238E27FC236}">
                <a16:creationId xmlns:a16="http://schemas.microsoft.com/office/drawing/2014/main" id="{F85B7EB6-4116-3432-537A-75B7D561A156}"/>
              </a:ext>
            </a:extLst>
          </p:cNvPr>
          <p:cNvSpPr txBox="1"/>
          <p:nvPr/>
        </p:nvSpPr>
        <p:spPr>
          <a:xfrm>
            <a:off x="8788006" y="4550602"/>
            <a:ext cx="11973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err="1">
                <a:solidFill>
                  <a:schemeClr val="bg2"/>
                </a:solidFill>
              </a:rPr>
              <a:t>Studies</a:t>
            </a:r>
            <a:endParaRPr lang="es-ES">
              <a:solidFill>
                <a:schemeClr val="bg2"/>
              </a:solidFill>
            </a:endParaRPr>
          </a:p>
        </p:txBody>
      </p:sp>
      <p:sp>
        <p:nvSpPr>
          <p:cNvPr id="2" name="CuadroTexto 1">
            <a:extLst>
              <a:ext uri="{FF2B5EF4-FFF2-40B4-BE49-F238E27FC236}">
                <a16:creationId xmlns:a16="http://schemas.microsoft.com/office/drawing/2014/main" id="{5E6176D2-FD2D-C850-5044-3358905C8E1F}"/>
              </a:ext>
            </a:extLst>
          </p:cNvPr>
          <p:cNvSpPr txBox="1"/>
          <p:nvPr/>
        </p:nvSpPr>
        <p:spPr>
          <a:xfrm>
            <a:off x="10120455" y="4550601"/>
            <a:ext cx="155690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err="1">
                <a:solidFill>
                  <a:schemeClr val="bg2"/>
                </a:solidFill>
              </a:rPr>
              <a:t>Quantitative</a:t>
            </a:r>
            <a:r>
              <a:rPr lang="es-ES" sz="1200">
                <a:solidFill>
                  <a:schemeClr val="bg2"/>
                </a:solidFill>
              </a:rPr>
              <a:t> data</a:t>
            </a:r>
            <a:endParaRPr lang="es-ES">
              <a:solidFill>
                <a:schemeClr val="bg2"/>
              </a:solidFill>
            </a:endParaRPr>
          </a:p>
        </p:txBody>
      </p:sp>
      <p:cxnSp>
        <p:nvCxnSpPr>
          <p:cNvPr id="115" name="Conector recto de flecha 114">
            <a:extLst>
              <a:ext uri="{FF2B5EF4-FFF2-40B4-BE49-F238E27FC236}">
                <a16:creationId xmlns:a16="http://schemas.microsoft.com/office/drawing/2014/main" id="{9A6D81E6-BDF1-8094-9199-2F1AB15BD6FE}"/>
              </a:ext>
            </a:extLst>
          </p:cNvPr>
          <p:cNvCxnSpPr>
            <a:cxnSpLocks/>
            <a:endCxn id="66" idx="2"/>
          </p:cNvCxnSpPr>
          <p:nvPr/>
        </p:nvCxnSpPr>
        <p:spPr>
          <a:xfrm rot="16200000" flipV="1">
            <a:off x="8802536" y="4327913"/>
            <a:ext cx="455733" cy="99937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35" name="Imagen 34" descr="Icono&#10;&#10;El contenido generado por inteligencia artificial puede ser incorrecto.">
            <a:extLst>
              <a:ext uri="{FF2B5EF4-FFF2-40B4-BE49-F238E27FC236}">
                <a16:creationId xmlns:a16="http://schemas.microsoft.com/office/drawing/2014/main" id="{ED2F0244-84F3-E596-14FA-A9A98B6B29E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681347" y="1406343"/>
            <a:ext cx="727257" cy="727257"/>
          </a:xfrm>
          <a:prstGeom prst="rect">
            <a:avLst/>
          </a:prstGeom>
        </p:spPr>
      </p:pic>
      <p:pic>
        <p:nvPicPr>
          <p:cNvPr id="36" name="Imagen 35" descr="Icono&#10;&#10;El contenido generado por inteligencia artificial puede ser incorrecto.">
            <a:extLst>
              <a:ext uri="{FF2B5EF4-FFF2-40B4-BE49-F238E27FC236}">
                <a16:creationId xmlns:a16="http://schemas.microsoft.com/office/drawing/2014/main" id="{21587CA5-12F4-9F85-BFDC-462232D7DBD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483070" y="1275292"/>
            <a:ext cx="419705" cy="419705"/>
          </a:xfrm>
          <a:prstGeom prst="rect">
            <a:avLst/>
          </a:prstGeom>
        </p:spPr>
      </p:pic>
      <p:pic>
        <p:nvPicPr>
          <p:cNvPr id="37" name="Imagen 36">
            <a:extLst>
              <a:ext uri="{FF2B5EF4-FFF2-40B4-BE49-F238E27FC236}">
                <a16:creationId xmlns:a16="http://schemas.microsoft.com/office/drawing/2014/main" id="{26E4AD18-AAAD-133A-7F48-9A3EBF66ECD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811573" y="941143"/>
            <a:ext cx="576943" cy="576943"/>
          </a:xfrm>
          <a:prstGeom prst="rect">
            <a:avLst/>
          </a:prstGeom>
        </p:spPr>
      </p:pic>
      <p:pic>
        <p:nvPicPr>
          <p:cNvPr id="38" name="Imagen 37" descr="Logotipo, Icono&#10;&#10;El contenido generado por inteligencia artificial puede ser incorrecto.">
            <a:extLst>
              <a:ext uri="{FF2B5EF4-FFF2-40B4-BE49-F238E27FC236}">
                <a16:creationId xmlns:a16="http://schemas.microsoft.com/office/drawing/2014/main" id="{E0038869-0346-40C1-1483-A20F74A1892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194138" y="985451"/>
            <a:ext cx="413658" cy="413658"/>
          </a:xfrm>
          <a:prstGeom prst="rect">
            <a:avLst/>
          </a:prstGeom>
        </p:spPr>
      </p:pic>
      <p:pic>
        <p:nvPicPr>
          <p:cNvPr id="40" name="Imagen 39" descr="Icono&#10;&#10;El contenido generado por inteligencia artificial puede ser incorrecto.">
            <a:extLst>
              <a:ext uri="{FF2B5EF4-FFF2-40B4-BE49-F238E27FC236}">
                <a16:creationId xmlns:a16="http://schemas.microsoft.com/office/drawing/2014/main" id="{DE3265DA-FFB7-ACC8-0431-64F38B8806F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923407" y="1406343"/>
            <a:ext cx="727257" cy="727257"/>
          </a:xfrm>
          <a:prstGeom prst="rect">
            <a:avLst/>
          </a:prstGeom>
        </p:spPr>
      </p:pic>
      <p:cxnSp>
        <p:nvCxnSpPr>
          <p:cNvPr id="49" name="Conector: curvado 48">
            <a:extLst>
              <a:ext uri="{FF2B5EF4-FFF2-40B4-BE49-F238E27FC236}">
                <a16:creationId xmlns:a16="http://schemas.microsoft.com/office/drawing/2014/main" id="{77DFFAC7-A109-113B-394B-7713CCB30659}"/>
              </a:ext>
            </a:extLst>
          </p:cNvPr>
          <p:cNvCxnSpPr>
            <a:stCxn id="75" idx="2"/>
            <a:endCxn id="80" idx="0"/>
          </p:cNvCxnSpPr>
          <p:nvPr/>
        </p:nvCxnSpPr>
        <p:spPr>
          <a:xfrm rot="16200000" flipH="1">
            <a:off x="2407718" y="1949309"/>
            <a:ext cx="1502071" cy="179550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curvado 50">
            <a:extLst>
              <a:ext uri="{FF2B5EF4-FFF2-40B4-BE49-F238E27FC236}">
                <a16:creationId xmlns:a16="http://schemas.microsoft.com/office/drawing/2014/main" id="{749E3436-FBB1-40EC-698A-40617F60C65C}"/>
              </a:ext>
            </a:extLst>
          </p:cNvPr>
          <p:cNvCxnSpPr>
            <a:stCxn id="35" idx="2"/>
            <a:endCxn id="80" idx="0"/>
          </p:cNvCxnSpPr>
          <p:nvPr/>
        </p:nvCxnSpPr>
        <p:spPr>
          <a:xfrm rot="16200000" flipH="1">
            <a:off x="3318492" y="2860084"/>
            <a:ext cx="1464496" cy="115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curvado 52">
            <a:extLst>
              <a:ext uri="{FF2B5EF4-FFF2-40B4-BE49-F238E27FC236}">
                <a16:creationId xmlns:a16="http://schemas.microsoft.com/office/drawing/2014/main" id="{C3C4911B-BE0A-8EAE-21FF-B831DFAEEA97}"/>
              </a:ext>
            </a:extLst>
          </p:cNvPr>
          <p:cNvCxnSpPr>
            <a:stCxn id="40" idx="2"/>
            <a:endCxn id="80" idx="0"/>
          </p:cNvCxnSpPr>
          <p:nvPr/>
        </p:nvCxnSpPr>
        <p:spPr>
          <a:xfrm rot="5400000">
            <a:off x="3939522" y="2250582"/>
            <a:ext cx="1464496" cy="12305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3D32808C-7B92-B9F3-5F2E-5C2F312A1353}"/>
              </a:ext>
            </a:extLst>
          </p:cNvPr>
          <p:cNvCxnSpPr>
            <a:cxnSpLocks/>
            <a:stCxn id="99" idx="3"/>
            <a:endCxn id="109" idx="1"/>
          </p:cNvCxnSpPr>
          <p:nvPr/>
        </p:nvCxnSpPr>
        <p:spPr>
          <a:xfrm>
            <a:off x="4368910" y="5425752"/>
            <a:ext cx="4766875" cy="27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4" name="Picture 4" descr="Blank modern tv screen template 25411146 Vector Art at Vecteezy">
            <a:extLst>
              <a:ext uri="{FF2B5EF4-FFF2-40B4-BE49-F238E27FC236}">
                <a16:creationId xmlns:a16="http://schemas.microsoft.com/office/drawing/2014/main" id="{E1E6FBD4-82D3-7DFD-B0A0-7839A9CEE98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528419" y="972506"/>
            <a:ext cx="3751925" cy="2675965"/>
          </a:xfrm>
          <a:prstGeom prst="rect">
            <a:avLst/>
          </a:prstGeom>
          <a:noFill/>
          <a:extLst>
            <a:ext uri="{909E8E84-426E-40DD-AFC4-6F175D3DCCD1}">
              <a14:hiddenFill xmlns:a14="http://schemas.microsoft.com/office/drawing/2010/main">
                <a:solidFill>
                  <a:srgbClr val="FFFFFF"/>
                </a:solidFill>
              </a14:hiddenFill>
            </a:ext>
          </a:extLst>
        </p:spPr>
      </p:pic>
      <p:pic>
        <p:nvPicPr>
          <p:cNvPr id="66" name="Imagen 65" descr="Icono&#10;&#10;El contenido generado por inteligencia artificial puede ser incorrecto.">
            <a:extLst>
              <a:ext uri="{FF2B5EF4-FFF2-40B4-BE49-F238E27FC236}">
                <a16:creationId xmlns:a16="http://schemas.microsoft.com/office/drawing/2014/main" id="{96D6DEC4-08F9-E478-91E4-D6E5A361F1A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265229" y="4035899"/>
            <a:ext cx="530970" cy="563835"/>
          </a:xfrm>
          <a:prstGeom prst="rect">
            <a:avLst/>
          </a:prstGeom>
        </p:spPr>
      </p:pic>
      <p:pic>
        <p:nvPicPr>
          <p:cNvPr id="67" name="Imagen 66" descr="Interfaz de usuario gráfica, Gráfico, Aplicación&#10;&#10;El contenido generado por IA puede ser incorrecto.">
            <a:extLst>
              <a:ext uri="{FF2B5EF4-FFF2-40B4-BE49-F238E27FC236}">
                <a16:creationId xmlns:a16="http://schemas.microsoft.com/office/drawing/2014/main" id="{3FA7C010-F6D7-894C-8B34-E732530942E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768339" y="1072479"/>
            <a:ext cx="2343665" cy="1053949"/>
          </a:xfrm>
          <a:prstGeom prst="rect">
            <a:avLst/>
          </a:prstGeom>
        </p:spPr>
      </p:pic>
      <p:pic>
        <p:nvPicPr>
          <p:cNvPr id="68" name="Imagen 67" descr="Interfaz de usuario gráfica, Aplicación&#10;&#10;El contenido generado por IA puede ser incorrecto.">
            <a:extLst>
              <a:ext uri="{FF2B5EF4-FFF2-40B4-BE49-F238E27FC236}">
                <a16:creationId xmlns:a16="http://schemas.microsoft.com/office/drawing/2014/main" id="{57C58E28-19C9-2927-FD10-EAA8366BC4CA}"/>
              </a:ext>
            </a:extLst>
          </p:cNvPr>
          <p:cNvPicPr>
            <a:picLocks noChangeAspect="1"/>
          </p:cNvPicPr>
          <p:nvPr/>
        </p:nvPicPr>
        <p:blipFill>
          <a:blip r:embed="rId18"/>
          <a:stretch>
            <a:fillRect/>
          </a:stretch>
        </p:blipFill>
        <p:spPr>
          <a:xfrm>
            <a:off x="7620092" y="1340592"/>
            <a:ext cx="1319634" cy="1853372"/>
          </a:xfrm>
          <a:prstGeom prst="rect">
            <a:avLst/>
          </a:prstGeom>
        </p:spPr>
      </p:pic>
      <p:sp>
        <p:nvSpPr>
          <p:cNvPr id="69" name="Bocadillo: ovalado 68">
            <a:extLst>
              <a:ext uri="{FF2B5EF4-FFF2-40B4-BE49-F238E27FC236}">
                <a16:creationId xmlns:a16="http://schemas.microsoft.com/office/drawing/2014/main" id="{08A61F96-4FF9-0031-17B0-9705121AD688}"/>
              </a:ext>
            </a:extLst>
          </p:cNvPr>
          <p:cNvSpPr/>
          <p:nvPr/>
        </p:nvSpPr>
        <p:spPr>
          <a:xfrm>
            <a:off x="6142218" y="1664599"/>
            <a:ext cx="1709332" cy="1201248"/>
          </a:xfrm>
          <a:prstGeom prst="wedgeEllipseCallout">
            <a:avLst>
              <a:gd name="adj1" fmla="val 69053"/>
              <a:gd name="adj2" fmla="val 7700"/>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r>
              <a:rPr lang="en-US" sz="1100">
                <a:solidFill>
                  <a:schemeClr val="bg2"/>
                </a:solidFill>
              </a:rPr>
              <a:t>AI bot to compare the selected studies and get deeper insights</a:t>
            </a:r>
            <a:r>
              <a:rPr lang="en-US">
                <a:solidFill>
                  <a:schemeClr val="bg2"/>
                </a:solidFill>
              </a:rPr>
              <a:t>. </a:t>
            </a:r>
          </a:p>
        </p:txBody>
      </p:sp>
      <p:cxnSp>
        <p:nvCxnSpPr>
          <p:cNvPr id="119" name="Conector recto de flecha 114">
            <a:extLst>
              <a:ext uri="{FF2B5EF4-FFF2-40B4-BE49-F238E27FC236}">
                <a16:creationId xmlns:a16="http://schemas.microsoft.com/office/drawing/2014/main" id="{9AA315A7-2A1D-CBF1-B730-3DA2934155D1}"/>
              </a:ext>
            </a:extLst>
          </p:cNvPr>
          <p:cNvCxnSpPr>
            <a:cxnSpLocks/>
            <a:stCxn id="109" idx="0"/>
            <a:endCxn id="67" idx="3"/>
          </p:cNvCxnSpPr>
          <p:nvPr/>
        </p:nvCxnSpPr>
        <p:spPr>
          <a:xfrm rot="5400000" flipH="1" flipV="1">
            <a:off x="8593041" y="2536504"/>
            <a:ext cx="3456013" cy="1581914"/>
          </a:xfrm>
          <a:prstGeom prst="bentConnector4">
            <a:avLst>
              <a:gd name="adj1" fmla="val 6738"/>
              <a:gd name="adj2" fmla="val 13253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Conector recto de flecha 114">
            <a:extLst>
              <a:ext uri="{FF2B5EF4-FFF2-40B4-BE49-F238E27FC236}">
                <a16:creationId xmlns:a16="http://schemas.microsoft.com/office/drawing/2014/main" id="{525F9852-551C-5B0E-0FBA-23A1CA4EAEA3}"/>
              </a:ext>
            </a:extLst>
          </p:cNvPr>
          <p:cNvCxnSpPr>
            <a:cxnSpLocks/>
            <a:stCxn id="66" idx="0"/>
          </p:cNvCxnSpPr>
          <p:nvPr/>
        </p:nvCxnSpPr>
        <p:spPr>
          <a:xfrm rot="16200000" flipV="1">
            <a:off x="7907311" y="3412495"/>
            <a:ext cx="841935" cy="404873"/>
          </a:xfrm>
          <a:prstGeom prst="bentConnector3">
            <a:avLst>
              <a:gd name="adj1" fmla="val 2488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Rectángulo: esquinas redondeadas 64">
            <a:extLst>
              <a:ext uri="{FF2B5EF4-FFF2-40B4-BE49-F238E27FC236}">
                <a16:creationId xmlns:a16="http://schemas.microsoft.com/office/drawing/2014/main" id="{485ED847-A4E6-07F2-8313-AA384B9ECDEF}"/>
              </a:ext>
            </a:extLst>
          </p:cNvPr>
          <p:cNvSpPr/>
          <p:nvPr/>
        </p:nvSpPr>
        <p:spPr>
          <a:xfrm>
            <a:off x="9074778" y="2330537"/>
            <a:ext cx="1516698" cy="6399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bg2"/>
                </a:solidFill>
              </a:rPr>
              <a:t>Classic music impacted positively on patients’ recovery in living labs studies</a:t>
            </a:r>
          </a:p>
        </p:txBody>
      </p:sp>
      <p:sp>
        <p:nvSpPr>
          <p:cNvPr id="134" name="CuadroTexto 133">
            <a:extLst>
              <a:ext uri="{FF2B5EF4-FFF2-40B4-BE49-F238E27FC236}">
                <a16:creationId xmlns:a16="http://schemas.microsoft.com/office/drawing/2014/main" id="{5D04D373-9093-AD01-19E3-7AB4B2742C30}"/>
              </a:ext>
            </a:extLst>
          </p:cNvPr>
          <p:cNvSpPr txBox="1"/>
          <p:nvPr/>
        </p:nvSpPr>
        <p:spPr>
          <a:xfrm>
            <a:off x="7428361" y="3452793"/>
            <a:ext cx="11973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err="1">
                <a:solidFill>
                  <a:schemeClr val="bg2"/>
                </a:solidFill>
              </a:rPr>
              <a:t>Answer</a:t>
            </a:r>
            <a:endParaRPr lang="es-ES">
              <a:solidFill>
                <a:schemeClr val="bg2"/>
              </a:solidFill>
            </a:endParaRPr>
          </a:p>
        </p:txBody>
      </p:sp>
      <p:sp>
        <p:nvSpPr>
          <p:cNvPr id="135" name="Rectángulo: esquinas redondeadas 134">
            <a:extLst>
              <a:ext uri="{FF2B5EF4-FFF2-40B4-BE49-F238E27FC236}">
                <a16:creationId xmlns:a16="http://schemas.microsoft.com/office/drawing/2014/main" id="{8D87B73A-43FA-A167-B259-7229F6647721}"/>
              </a:ext>
            </a:extLst>
          </p:cNvPr>
          <p:cNvSpPr/>
          <p:nvPr/>
        </p:nvSpPr>
        <p:spPr>
          <a:xfrm>
            <a:off x="1156852" y="832986"/>
            <a:ext cx="4738303" cy="1524578"/>
          </a:xfrm>
          <a:prstGeom prst="roundRect">
            <a:avLst/>
          </a:prstGeom>
          <a:noFill/>
          <a:ln>
            <a:solidFill>
              <a:schemeClr val="tx2">
                <a:lumMod val="9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ángulo: esquinas redondeadas 136">
            <a:extLst>
              <a:ext uri="{FF2B5EF4-FFF2-40B4-BE49-F238E27FC236}">
                <a16:creationId xmlns:a16="http://schemas.microsoft.com/office/drawing/2014/main" id="{A00C1A84-92AA-AAB7-893D-EDEC56D8D7EE}"/>
              </a:ext>
            </a:extLst>
          </p:cNvPr>
          <p:cNvSpPr/>
          <p:nvPr/>
        </p:nvSpPr>
        <p:spPr>
          <a:xfrm>
            <a:off x="1079996" y="2406478"/>
            <a:ext cx="4866509" cy="3959692"/>
          </a:xfrm>
          <a:prstGeom prst="roundRect">
            <a:avLst/>
          </a:prstGeom>
          <a:noFill/>
          <a:ln>
            <a:solidFill>
              <a:schemeClr val="tx2">
                <a:lumMod val="9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Imagen 137" descr="Texto&#10;&#10;El contenido generado por inteligencia artificial puede ser incorrecto.">
            <a:extLst>
              <a:ext uri="{FF2B5EF4-FFF2-40B4-BE49-F238E27FC236}">
                <a16:creationId xmlns:a16="http://schemas.microsoft.com/office/drawing/2014/main" id="{3BFEFB08-B923-B0E3-A6B7-C5ECE002412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77385" y="2460518"/>
            <a:ext cx="251341" cy="272045"/>
          </a:xfrm>
          <a:prstGeom prst="rect">
            <a:avLst/>
          </a:prstGeom>
        </p:spPr>
      </p:pic>
      <p:pic>
        <p:nvPicPr>
          <p:cNvPr id="139" name="Imagen 138" descr="Texto&#10;&#10;El contenido generado por inteligencia artificial puede ser incorrecto.">
            <a:extLst>
              <a:ext uri="{FF2B5EF4-FFF2-40B4-BE49-F238E27FC236}">
                <a16:creationId xmlns:a16="http://schemas.microsoft.com/office/drawing/2014/main" id="{222B3B29-BA96-C841-CB67-8B9FFBBA48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65405" y="2488161"/>
            <a:ext cx="251341" cy="272045"/>
          </a:xfrm>
          <a:prstGeom prst="rect">
            <a:avLst/>
          </a:prstGeom>
        </p:spPr>
      </p:pic>
      <p:sp>
        <p:nvSpPr>
          <p:cNvPr id="140" name="Rectángulo: esquinas redondeadas 139">
            <a:extLst>
              <a:ext uri="{FF2B5EF4-FFF2-40B4-BE49-F238E27FC236}">
                <a16:creationId xmlns:a16="http://schemas.microsoft.com/office/drawing/2014/main" id="{72A2A9FE-3F1E-5D32-E596-BCE96F6CE6EB}"/>
              </a:ext>
            </a:extLst>
          </p:cNvPr>
          <p:cNvSpPr/>
          <p:nvPr/>
        </p:nvSpPr>
        <p:spPr>
          <a:xfrm>
            <a:off x="6020927" y="800153"/>
            <a:ext cx="5837262" cy="5644190"/>
          </a:xfrm>
          <a:prstGeom prst="roundRect">
            <a:avLst/>
          </a:prstGeom>
          <a:noFill/>
          <a:ln>
            <a:solidFill>
              <a:schemeClr val="tx2">
                <a:lumMod val="9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uadroTexto 141">
            <a:extLst>
              <a:ext uri="{FF2B5EF4-FFF2-40B4-BE49-F238E27FC236}">
                <a16:creationId xmlns:a16="http://schemas.microsoft.com/office/drawing/2014/main" id="{EB8E80F0-980E-D301-360D-7AD57104B780}"/>
              </a:ext>
            </a:extLst>
          </p:cNvPr>
          <p:cNvSpPr txBox="1"/>
          <p:nvPr/>
        </p:nvSpPr>
        <p:spPr>
          <a:xfrm>
            <a:off x="1205717" y="845548"/>
            <a:ext cx="27557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a:solidFill>
                  <a:schemeClr val="bg2"/>
                </a:solidFill>
              </a:rPr>
              <a:t>1. Run Living </a:t>
            </a:r>
            <a:r>
              <a:rPr lang="es-ES" sz="1050" b="1" err="1">
                <a:solidFill>
                  <a:schemeClr val="bg2"/>
                </a:solidFill>
              </a:rPr>
              <a:t>Labs</a:t>
            </a:r>
            <a:endParaRPr lang="es-ES" sz="1050" b="1">
              <a:solidFill>
                <a:schemeClr val="bg2"/>
              </a:solidFill>
            </a:endParaRPr>
          </a:p>
        </p:txBody>
      </p:sp>
      <p:sp>
        <p:nvSpPr>
          <p:cNvPr id="3" name="CuadroTexto 2">
            <a:extLst>
              <a:ext uri="{FF2B5EF4-FFF2-40B4-BE49-F238E27FC236}">
                <a16:creationId xmlns:a16="http://schemas.microsoft.com/office/drawing/2014/main" id="{853E4A89-B7F4-712E-4503-57929D406CEA}"/>
              </a:ext>
            </a:extLst>
          </p:cNvPr>
          <p:cNvSpPr txBox="1"/>
          <p:nvPr/>
        </p:nvSpPr>
        <p:spPr>
          <a:xfrm>
            <a:off x="6630961" y="836669"/>
            <a:ext cx="27557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a:solidFill>
                  <a:schemeClr val="bg2"/>
                </a:solidFill>
              </a:rPr>
              <a:t>3. </a:t>
            </a:r>
            <a:r>
              <a:rPr lang="es-ES" sz="1050" b="1" err="1">
                <a:solidFill>
                  <a:schemeClr val="bg2"/>
                </a:solidFill>
              </a:rPr>
              <a:t>Analyze</a:t>
            </a:r>
            <a:endParaRPr lang="es-ES" sz="1050" b="1">
              <a:solidFill>
                <a:schemeClr val="bg2"/>
              </a:solidFill>
            </a:endParaRPr>
          </a:p>
        </p:txBody>
      </p:sp>
    </p:spTree>
    <p:extLst>
      <p:ext uri="{BB962C8B-B14F-4D97-AF65-F5344CB8AC3E}">
        <p14:creationId xmlns:p14="http://schemas.microsoft.com/office/powerpoint/2010/main" val="78264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s-ES" dirty="0" err="1"/>
              <a:t>Conclusions</a:t>
            </a:r>
            <a:endParaRPr dirty="0"/>
          </a:p>
        </p:txBody>
      </p:sp>
      <p:sp>
        <p:nvSpPr>
          <p:cNvPr id="84" name="Google Shape;84;p17"/>
          <p:cNvSpPr txBox="1">
            <a:spLocks noGrp="1"/>
          </p:cNvSpPr>
          <p:nvPr>
            <p:ph type="body" idx="1"/>
          </p:nvPr>
        </p:nvSpPr>
        <p:spPr>
          <a:xfrm>
            <a:off x="73821" y="1229518"/>
            <a:ext cx="7793831" cy="4398963"/>
          </a:xfrm>
          <a:prstGeom prst="rect">
            <a:avLst/>
          </a:prstGeom>
          <a:noFill/>
          <a:ln>
            <a:noFill/>
          </a:ln>
        </p:spPr>
        <p:txBody>
          <a:bodyPr spcFirstLastPara="1" wrap="square" lIns="91425" tIns="45700" rIns="91425" bIns="45700" anchor="t" anchorCtr="0">
            <a:noAutofit/>
          </a:bodyPr>
          <a:lstStyle/>
          <a:p>
            <a:pPr marL="514350" lvl="0" indent="-285750" algn="l" rtl="0">
              <a:lnSpc>
                <a:spcPct val="120000"/>
              </a:lnSpc>
              <a:spcBef>
                <a:spcPts val="1000"/>
              </a:spcBef>
              <a:spcAft>
                <a:spcPts val="0"/>
              </a:spcAft>
              <a:buClr>
                <a:srgbClr val="0070C0"/>
              </a:buClr>
              <a:buSzPts val="1500"/>
              <a:buFont typeface="Arial" panose="020B0604020202020204" pitchFamily="34" charset="0"/>
              <a:buChar char="•"/>
            </a:pPr>
            <a:r>
              <a:rPr lang="en-US" sz="1800" dirty="0">
                <a:latin typeface="Calibri" panose="020F0502020204030204" pitchFamily="34" charset="0"/>
              </a:rPr>
              <a:t>Deliverables have been developed through collaborative activities in an iterative process with the stakeholders of the Music360 project. </a:t>
            </a:r>
          </a:p>
          <a:p>
            <a:pPr marL="514350" lvl="0" indent="-285750" algn="l" rtl="0">
              <a:lnSpc>
                <a:spcPct val="120000"/>
              </a:lnSpc>
              <a:spcBef>
                <a:spcPts val="1000"/>
              </a:spcBef>
              <a:spcAft>
                <a:spcPts val="0"/>
              </a:spcAft>
              <a:buClr>
                <a:srgbClr val="0070C0"/>
              </a:buClr>
              <a:buSzPts val="1500"/>
              <a:buFont typeface="Arial" panose="020B0604020202020204" pitchFamily="34" charset="0"/>
              <a:buChar char="•"/>
            </a:pPr>
            <a:r>
              <a:rPr lang="en-US" sz="1800" dirty="0">
                <a:latin typeface="Calibri" panose="020F0502020204030204" pitchFamily="34" charset="0"/>
              </a:rPr>
              <a:t>The developed ontology, architecture and security mechanisms meet the requirements of the different stakeholders involved in the project. Validated during the consortium meetings (Final validation in Helsinki 2025)</a:t>
            </a:r>
          </a:p>
          <a:p>
            <a:pPr marL="514350" lvl="0" indent="-285750" algn="l" rtl="0">
              <a:lnSpc>
                <a:spcPct val="120000"/>
              </a:lnSpc>
              <a:spcBef>
                <a:spcPts val="1000"/>
              </a:spcBef>
              <a:spcAft>
                <a:spcPts val="0"/>
              </a:spcAft>
              <a:buClr>
                <a:srgbClr val="0070C0"/>
              </a:buClr>
              <a:buSzPts val="1500"/>
              <a:buFont typeface="Arial" panose="020B0604020202020204" pitchFamily="34" charset="0"/>
              <a:buChar char="•"/>
            </a:pPr>
            <a:r>
              <a:rPr lang="en-US" sz="1800" dirty="0">
                <a:latin typeface="Calibri" panose="020F0502020204030204" pitchFamily="34" charset="0"/>
              </a:rPr>
              <a:t>The architecture implementation (Music360 Platform) has been continuously validated and improved by means its application in the Music360 Living Labs.</a:t>
            </a:r>
          </a:p>
          <a:p>
            <a:pPr marL="457200" lvl="0" indent="-228600" algn="l" rtl="0">
              <a:lnSpc>
                <a:spcPct val="120000"/>
              </a:lnSpc>
              <a:spcBef>
                <a:spcPts val="1000"/>
              </a:spcBef>
              <a:spcAft>
                <a:spcPts val="0"/>
              </a:spcAft>
              <a:buClr>
                <a:srgbClr val="0070C0"/>
              </a:buClr>
              <a:buSzPts val="1500"/>
              <a:buNone/>
            </a:pPr>
            <a:endParaRPr lang="en-US" sz="1800" dirty="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lang="en-US" sz="1800" dirty="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dirty="0"/>
          </a:p>
        </p:txBody>
      </p:sp>
      <p:pic>
        <p:nvPicPr>
          <p:cNvPr id="3" name="Imagen 2" descr="Un grupo de personas caminando por un puente&#10;&#10;Descripción generada automáticamente con confianza baja">
            <a:extLst>
              <a:ext uri="{FF2B5EF4-FFF2-40B4-BE49-F238E27FC236}">
                <a16:creationId xmlns:a16="http://schemas.microsoft.com/office/drawing/2014/main" id="{D530B4B5-7022-5638-D6C8-8C4562BACF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5851" y="2745575"/>
            <a:ext cx="3180774" cy="2513018"/>
          </a:xfrm>
          <a:prstGeom prst="rect">
            <a:avLst/>
          </a:prstGeom>
          <a:ln>
            <a:noFill/>
          </a:ln>
          <a:effectLst>
            <a:softEdge rad="112500"/>
          </a:effectLst>
        </p:spPr>
      </p:pic>
      <p:pic>
        <p:nvPicPr>
          <p:cNvPr id="5" name="Imagen 4" descr="Grupo de personas alrededor de una mesa&#10;&#10;Descripción generada automáticamente">
            <a:extLst>
              <a:ext uri="{FF2B5EF4-FFF2-40B4-BE49-F238E27FC236}">
                <a16:creationId xmlns:a16="http://schemas.microsoft.com/office/drawing/2014/main" id="{FF091BF6-35C1-9084-32D4-F29D724B34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39074" y="25404"/>
            <a:ext cx="4352925" cy="2046875"/>
          </a:xfrm>
          <a:prstGeom prst="rect">
            <a:avLst/>
          </a:prstGeom>
          <a:ln>
            <a:noFill/>
          </a:ln>
          <a:effectLst>
            <a:softEdge rad="112500"/>
          </a:effectLst>
        </p:spPr>
      </p:pic>
      <p:pic>
        <p:nvPicPr>
          <p:cNvPr id="7" name="Imagen 6" descr="Grupo de personas alrededor de una mesa&#10;&#10;Descripción generada automáticamente">
            <a:extLst>
              <a:ext uri="{FF2B5EF4-FFF2-40B4-BE49-F238E27FC236}">
                <a16:creationId xmlns:a16="http://schemas.microsoft.com/office/drawing/2014/main" id="{9024E818-4CF1-FE87-7ACD-2048987E968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90863" y="5124688"/>
            <a:ext cx="4376737" cy="1677750"/>
          </a:xfrm>
          <a:prstGeom prst="rect">
            <a:avLst/>
          </a:prstGeom>
          <a:ln>
            <a:noFill/>
          </a:ln>
          <a:effectLst>
            <a:softEdge rad="112500"/>
          </a:effectLst>
        </p:spPr>
      </p:pic>
    </p:spTree>
    <p:extLst>
      <p:ext uri="{BB962C8B-B14F-4D97-AF65-F5344CB8AC3E}">
        <p14:creationId xmlns:p14="http://schemas.microsoft.com/office/powerpoint/2010/main" val="423002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12198FE-240E-E358-1BF4-1EFB2134F449}"/>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2B148105-B0D0-1804-915F-206FBFF9C47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a:t>Work package 3 - Stakeholder-level reporting and analysis of the value of music</a:t>
            </a:r>
          </a:p>
        </p:txBody>
      </p:sp>
      <p:sp>
        <p:nvSpPr>
          <p:cNvPr id="4" name="TextBox 3">
            <a:extLst>
              <a:ext uri="{FF2B5EF4-FFF2-40B4-BE49-F238E27FC236}">
                <a16:creationId xmlns:a16="http://schemas.microsoft.com/office/drawing/2014/main" id="{093B6799-983E-60A6-13A4-41F7F1AFC543}"/>
              </a:ext>
            </a:extLst>
          </p:cNvPr>
          <p:cNvSpPr txBox="1"/>
          <p:nvPr/>
        </p:nvSpPr>
        <p:spPr>
          <a:xfrm>
            <a:off x="765929" y="2315934"/>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US" sz="2000">
                <a:solidFill>
                  <a:srgbClr val="595959"/>
                </a:solidFill>
              </a:rPr>
              <a:t>Gonçal Calvo (BMAT)</a:t>
            </a:r>
            <a:endParaRPr lang="en-GB" sz="2000">
              <a:solidFill>
                <a:srgbClr val="595959"/>
              </a:solidFill>
            </a:endParaRPr>
          </a:p>
        </p:txBody>
      </p:sp>
    </p:spTree>
    <p:extLst>
      <p:ext uri="{BB962C8B-B14F-4D97-AF65-F5344CB8AC3E}">
        <p14:creationId xmlns:p14="http://schemas.microsoft.com/office/powerpoint/2010/main" val="428582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Objective 3: Stakeholder-level reporting and analysis of the value of music 	</a:t>
            </a:r>
            <a:endParaRPr/>
          </a:p>
        </p:txBody>
      </p:sp>
      <p:sp>
        <p:nvSpPr>
          <p:cNvPr id="72" name="Google Shape;72;p3"/>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28</a:t>
            </a:fld>
            <a:endParaRPr/>
          </a:p>
        </p:txBody>
      </p:sp>
      <p:sp>
        <p:nvSpPr>
          <p:cNvPr id="73" name="Google Shape;73;p3"/>
          <p:cNvSpPr txBox="1">
            <a:spLocks noGrp="1"/>
          </p:cNvSpPr>
          <p:nvPr>
            <p:ph type="body" idx="1"/>
          </p:nvPr>
        </p:nvSpPr>
        <p:spPr>
          <a:xfrm>
            <a:off x="652463" y="1764181"/>
            <a:ext cx="10701300" cy="38925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SzPts val="1500"/>
              <a:buChar char="•"/>
            </a:pPr>
            <a:r>
              <a:rPr lang="en-NL" b="1"/>
              <a:t>Q3.1:</a:t>
            </a:r>
            <a:r>
              <a:rPr lang="en-NL"/>
              <a:t> How to support the presentation and analysis of the value of music with software tools</a:t>
            </a:r>
            <a:endParaRPr/>
          </a:p>
          <a:p>
            <a:pPr marL="457200" lvl="0" indent="-323850" algn="l" rtl="0">
              <a:lnSpc>
                <a:spcPct val="115000"/>
              </a:lnSpc>
              <a:spcBef>
                <a:spcPts val="0"/>
              </a:spcBef>
              <a:spcAft>
                <a:spcPts val="0"/>
              </a:spcAft>
              <a:buSzPts val="1500"/>
              <a:buChar char="•"/>
            </a:pPr>
            <a:r>
              <a:rPr lang="en-NL" b="1"/>
              <a:t>Q3.2: </a:t>
            </a:r>
            <a:r>
              <a:rPr lang="en-NL"/>
              <a:t>How to restrict information concerning the value of music per stakeholder?</a:t>
            </a:r>
            <a:endParaRPr/>
          </a:p>
          <a:p>
            <a:pPr marL="457200" lvl="0" indent="-323850" algn="l" rtl="0">
              <a:lnSpc>
                <a:spcPct val="115000"/>
              </a:lnSpc>
              <a:spcBef>
                <a:spcPts val="0"/>
              </a:spcBef>
              <a:spcAft>
                <a:spcPts val="0"/>
              </a:spcAft>
              <a:buSzPts val="1500"/>
              <a:buChar char="•"/>
            </a:pPr>
            <a:r>
              <a:rPr lang="en-NL" b="1"/>
              <a:t>R8: </a:t>
            </a:r>
            <a:r>
              <a:rPr lang="en-NL"/>
              <a:t>Design of a Music360 platform for stakeholder value analysis and reporting</a:t>
            </a:r>
            <a:endParaRPr/>
          </a:p>
          <a:p>
            <a:pPr marL="457200" lvl="0" indent="0" algn="l" rtl="0">
              <a:lnSpc>
                <a:spcPct val="115000"/>
              </a:lnSpc>
              <a:spcBef>
                <a:spcPts val="0"/>
              </a:spcBef>
              <a:spcAft>
                <a:spcPts val="0"/>
              </a:spcAft>
              <a:buNone/>
            </a:pPr>
            <a:endParaRPr/>
          </a:p>
          <a:p>
            <a:pPr marL="457200" lvl="0" indent="-323850" algn="l" rtl="0">
              <a:lnSpc>
                <a:spcPct val="115000"/>
              </a:lnSpc>
              <a:spcBef>
                <a:spcPts val="0"/>
              </a:spcBef>
              <a:spcAft>
                <a:spcPts val="0"/>
              </a:spcAft>
              <a:buSzPts val="1500"/>
              <a:buChar char="•"/>
            </a:pPr>
            <a:r>
              <a:rPr lang="en-NL" b="1"/>
              <a:t>T3.1a/b</a:t>
            </a:r>
            <a:r>
              <a:rPr lang="en-NL"/>
              <a:t> Designing an implementing stakeholder data presentation tools</a:t>
            </a:r>
            <a:endParaRPr/>
          </a:p>
          <a:p>
            <a:pPr marL="457200" lvl="0" indent="-323850" algn="l" rtl="0">
              <a:lnSpc>
                <a:spcPct val="115000"/>
              </a:lnSpc>
              <a:spcBef>
                <a:spcPts val="0"/>
              </a:spcBef>
              <a:spcAft>
                <a:spcPts val="0"/>
              </a:spcAft>
              <a:buSzPts val="1500"/>
              <a:buChar char="•"/>
            </a:pPr>
            <a:r>
              <a:rPr lang="en-NL" b="1"/>
              <a:t>T3.2a/b</a:t>
            </a:r>
            <a:r>
              <a:rPr lang="en-NL"/>
              <a:t> Music360 platform value analysis and reporting tools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NL"/>
              <a:t>Related Work Packages:</a:t>
            </a:r>
            <a:endParaRPr/>
          </a:p>
          <a:p>
            <a:pPr marL="457200" lvl="0" indent="-323850" algn="l" rtl="0">
              <a:lnSpc>
                <a:spcPct val="115000"/>
              </a:lnSpc>
              <a:spcBef>
                <a:spcPts val="0"/>
              </a:spcBef>
              <a:spcAft>
                <a:spcPts val="0"/>
              </a:spcAft>
              <a:buSzPts val="1500"/>
              <a:buChar char="•"/>
            </a:pPr>
            <a:r>
              <a:rPr lang="en-NL" b="1"/>
              <a:t>WP2:</a:t>
            </a:r>
            <a:r>
              <a:rPr lang="en-NL"/>
              <a:t> WP3 is the primary consumer of the "Music360 Data Platform" developed in WP2</a:t>
            </a:r>
            <a:endParaRPr/>
          </a:p>
          <a:p>
            <a:pPr marL="457200" lvl="0" indent="-323850" algn="l" rtl="0">
              <a:lnSpc>
                <a:spcPct val="115000"/>
              </a:lnSpc>
              <a:spcBef>
                <a:spcPts val="0"/>
              </a:spcBef>
              <a:spcAft>
                <a:spcPts val="0"/>
              </a:spcAft>
              <a:buSzPts val="1500"/>
              <a:buChar char="•"/>
            </a:pPr>
            <a:r>
              <a:rPr lang="en-NL" b="1"/>
              <a:t>WP6:</a:t>
            </a:r>
            <a:r>
              <a:rPr lang="en-NL"/>
              <a:t> Data source for the dashboard; WP3 is the foundation of the OpenAPI Access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457200" lvl="0" indent="-228600" algn="l" rtl="0">
              <a:lnSpc>
                <a:spcPct val="120000"/>
              </a:lnSpc>
              <a:spcBef>
                <a:spcPts val="1000"/>
              </a:spcBef>
              <a:spcAft>
                <a:spcPts val="0"/>
              </a:spcAft>
              <a:buClr>
                <a:srgbClr val="0070C0"/>
              </a:buClr>
              <a:buSzPts val="15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The WP3 Journey: Delivering the Mandate</a:t>
            </a:r>
            <a:endParaRPr/>
          </a:p>
        </p:txBody>
      </p:sp>
      <p:sp>
        <p:nvSpPr>
          <p:cNvPr id="79" name="Google Shape;79;p6"/>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29</a:t>
            </a:fld>
            <a:endParaRPr/>
          </a:p>
        </p:txBody>
      </p:sp>
      <p:sp>
        <p:nvSpPr>
          <p:cNvPr id="80" name="Google Shape;80;p6"/>
          <p:cNvSpPr txBox="1">
            <a:spLocks noGrp="1"/>
          </p:cNvSpPr>
          <p:nvPr>
            <p:ph type="body" idx="1"/>
          </p:nvPr>
        </p:nvSpPr>
        <p:spPr>
          <a:xfrm>
            <a:off x="652475" y="1483402"/>
            <a:ext cx="10701300" cy="4392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NL" b="1"/>
              <a:t>From wireframes to a full-fledged dashboard</a:t>
            </a:r>
            <a:r>
              <a:rPr lang="en-NL"/>
              <a:t>: In RP1 we presented the wireframes, user stories and a staging demo with mock data. And promised:</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sz="1100">
              <a:solidFill>
                <a:schemeClr val="dk1"/>
              </a:solidFill>
            </a:endParaRPr>
          </a:p>
          <a:p>
            <a:pPr marL="0" lvl="0" indent="0" algn="l" rtl="0">
              <a:lnSpc>
                <a:spcPct val="120000"/>
              </a:lnSpc>
              <a:spcBef>
                <a:spcPts val="1000"/>
              </a:spcBef>
              <a:spcAft>
                <a:spcPts val="0"/>
              </a:spcAft>
              <a:buNone/>
            </a:pPr>
            <a:endParaRPr/>
          </a:p>
        </p:txBody>
      </p:sp>
      <p:pic>
        <p:nvPicPr>
          <p:cNvPr id="81" name="Google Shape;81;p6" title="Captura de pantalla 2026-04-14 a les 22.47.26.png"/>
          <p:cNvPicPr preferRelativeResize="0"/>
          <p:nvPr/>
        </p:nvPicPr>
        <p:blipFill>
          <a:blip r:embed="rId3">
            <a:alphaModFix/>
          </a:blip>
          <a:stretch>
            <a:fillRect/>
          </a:stretch>
        </p:blipFill>
        <p:spPr>
          <a:xfrm rot="-301209">
            <a:off x="1009425" y="2608026"/>
            <a:ext cx="4080548" cy="2983699"/>
          </a:xfrm>
          <a:prstGeom prst="rect">
            <a:avLst/>
          </a:prstGeom>
          <a:noFill/>
          <a:ln>
            <a:noFill/>
          </a:ln>
          <a:effectLst>
            <a:outerShdw blurRad="57150" dist="19050" dir="5400000" algn="bl" rotWithShape="0">
              <a:srgbClr val="000000">
                <a:alpha val="50000"/>
              </a:srgbClr>
            </a:outerShdw>
          </a:effectLst>
        </p:spPr>
      </p:pic>
      <p:pic>
        <p:nvPicPr>
          <p:cNvPr id="82" name="Google Shape;82;p6" title="Captura de pantalla 2026-04-14 a les 22.43.35.png"/>
          <p:cNvPicPr preferRelativeResize="0"/>
          <p:nvPr/>
        </p:nvPicPr>
        <p:blipFill rotWithShape="1">
          <a:blip r:embed="rId4">
            <a:alphaModFix/>
          </a:blip>
          <a:srcRect r="19100" b="19795"/>
          <a:stretch/>
        </p:blipFill>
        <p:spPr>
          <a:xfrm rot="134522">
            <a:off x="5668175" y="2640788"/>
            <a:ext cx="5886750" cy="32422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b="1" dirty="0"/>
              <a:t>Agenda – cont’d</a:t>
            </a:r>
            <a:endParaRPr dirty="0"/>
          </a:p>
        </p:txBody>
      </p:sp>
      <p:sp>
        <p:nvSpPr>
          <p:cNvPr id="106" name="Google Shape;106;p3"/>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a:t>
            </a:fld>
            <a:endParaRPr/>
          </a:p>
        </p:txBody>
      </p:sp>
      <p:sp>
        <p:nvSpPr>
          <p:cNvPr id="107" name="Google Shape;107;p3"/>
          <p:cNvSpPr txBox="1">
            <a:spLocks noGrp="1"/>
          </p:cNvSpPr>
          <p:nvPr>
            <p:ph type="body" idx="1"/>
          </p:nvPr>
        </p:nvSpPr>
        <p:spPr>
          <a:xfrm>
            <a:off x="652463" y="1545701"/>
            <a:ext cx="10701337" cy="3550746"/>
          </a:xfrm>
          <a:prstGeom prst="rect">
            <a:avLst/>
          </a:prstGeom>
          <a:noFill/>
          <a:ln>
            <a:noFill/>
          </a:ln>
        </p:spPr>
        <p:txBody>
          <a:bodyPr spcFirstLastPara="1" wrap="square" lIns="91425" tIns="45700" rIns="91425" bIns="45700" anchor="t" anchorCtr="0">
            <a:noAutofit/>
          </a:bodyPr>
          <a:lstStyle/>
          <a:p>
            <a:pPr marL="263525" lvl="0" indent="0"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0.55</a:t>
            </a:r>
            <a:r>
              <a:rPr lang="en-NL" dirty="0">
                <a:solidFill>
                  <a:srgbClr val="595959"/>
                </a:solidFill>
              </a:rPr>
              <a:t> – 1</a:t>
            </a:r>
            <a:r>
              <a:rPr lang="nl-NL" dirty="0">
                <a:solidFill>
                  <a:srgbClr val="595959"/>
                </a:solidFill>
              </a:rPr>
              <a:t>1</a:t>
            </a:r>
            <a:r>
              <a:rPr lang="en-NL" dirty="0">
                <a:solidFill>
                  <a:srgbClr val="595959"/>
                </a:solidFill>
              </a:rPr>
              <a:t>.10 </a:t>
            </a:r>
            <a:r>
              <a:rPr lang="nl-NL" dirty="0">
                <a:solidFill>
                  <a:srgbClr val="595959"/>
                </a:solidFill>
              </a:rPr>
              <a:t>Coffee break</a:t>
            </a:r>
            <a:endParaRPr dirty="0">
              <a:solidFill>
                <a:srgbClr val="595959"/>
              </a:solidFill>
            </a:endParaRPr>
          </a:p>
          <a:p>
            <a:pPr marL="1885950" lvl="0" indent="-1622425"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1</a:t>
            </a:r>
            <a:r>
              <a:rPr lang="en-NL" dirty="0">
                <a:solidFill>
                  <a:srgbClr val="595959"/>
                </a:solidFill>
              </a:rPr>
              <a:t>.</a:t>
            </a:r>
            <a:r>
              <a:rPr lang="nl-NL" dirty="0">
                <a:solidFill>
                  <a:srgbClr val="595959"/>
                </a:solidFill>
              </a:rPr>
              <a:t>1</a:t>
            </a:r>
            <a:r>
              <a:rPr lang="en-NL" dirty="0">
                <a:solidFill>
                  <a:srgbClr val="595959"/>
                </a:solidFill>
              </a:rPr>
              <a:t>0 – 1</a:t>
            </a:r>
            <a:r>
              <a:rPr lang="nl-NL" dirty="0">
                <a:solidFill>
                  <a:srgbClr val="595959"/>
                </a:solidFill>
              </a:rPr>
              <a:t>1</a:t>
            </a:r>
            <a:r>
              <a:rPr lang="en-NL" dirty="0">
                <a:solidFill>
                  <a:srgbClr val="595959"/>
                </a:solidFill>
              </a:rPr>
              <a:t>.30 </a:t>
            </a:r>
            <a:r>
              <a:rPr lang="en-US" dirty="0">
                <a:solidFill>
                  <a:srgbClr val="595959"/>
                </a:solidFill>
              </a:rPr>
              <a:t>Work package 5 - Sustainable business model of Music360 solution, Bruno Gaminha (GDA) </a:t>
            </a:r>
          </a:p>
          <a:p>
            <a:pPr marL="1885950" lvl="0" indent="-1614488" algn="l" rtl="0">
              <a:lnSpc>
                <a:spcPct val="120000"/>
              </a:lnSpc>
              <a:spcBef>
                <a:spcPts val="1000"/>
              </a:spcBef>
              <a:spcAft>
                <a:spcPts val="0"/>
              </a:spcAft>
              <a:buSzPts val="1500"/>
              <a:buNone/>
              <a:tabLst>
                <a:tab pos="1970088" algn="l"/>
              </a:tabLst>
            </a:pPr>
            <a:r>
              <a:rPr lang="en-NL" dirty="0">
                <a:solidFill>
                  <a:srgbClr val="595959"/>
                </a:solidFill>
              </a:rPr>
              <a:t>1</a:t>
            </a:r>
            <a:r>
              <a:rPr lang="nl-NL" dirty="0">
                <a:solidFill>
                  <a:srgbClr val="595959"/>
                </a:solidFill>
              </a:rPr>
              <a:t>1:30</a:t>
            </a:r>
            <a:r>
              <a:rPr lang="en-NL" dirty="0">
                <a:solidFill>
                  <a:srgbClr val="595959"/>
                </a:solidFill>
              </a:rPr>
              <a:t> – 1</a:t>
            </a:r>
            <a:r>
              <a:rPr lang="nl-NL" dirty="0">
                <a:solidFill>
                  <a:srgbClr val="595959"/>
                </a:solidFill>
              </a:rPr>
              <a:t>2</a:t>
            </a:r>
            <a:r>
              <a:rPr lang="en-NL" dirty="0">
                <a:solidFill>
                  <a:srgbClr val="595959"/>
                </a:solidFill>
              </a:rPr>
              <a:t>.</a:t>
            </a:r>
            <a:r>
              <a:rPr lang="nl-NL" dirty="0">
                <a:solidFill>
                  <a:srgbClr val="595959"/>
                </a:solidFill>
              </a:rPr>
              <a:t>10</a:t>
            </a:r>
            <a:r>
              <a:rPr lang="en-NL" dirty="0">
                <a:solidFill>
                  <a:srgbClr val="595959"/>
                </a:solidFill>
              </a:rPr>
              <a:t> </a:t>
            </a:r>
            <a:r>
              <a:rPr lang="en-US" dirty="0">
                <a:solidFill>
                  <a:srgbClr val="595959"/>
                </a:solidFill>
              </a:rPr>
              <a:t>Work package 6 - Living labs, Lisa Ni </a:t>
            </a:r>
            <a:r>
              <a:rPr lang="en-US" dirty="0" err="1">
                <a:solidFill>
                  <a:srgbClr val="595959"/>
                </a:solidFill>
              </a:rPr>
              <a:t>Choisdealbha</a:t>
            </a:r>
            <a:r>
              <a:rPr lang="en-US" dirty="0">
                <a:solidFill>
                  <a:srgbClr val="595959"/>
                </a:solidFill>
              </a:rPr>
              <a:t> (IMRO), Piia Moore (GTM)</a:t>
            </a:r>
          </a:p>
          <a:p>
            <a:pPr marL="1885950" lvl="0" indent="-1614488" algn="l" rtl="0">
              <a:lnSpc>
                <a:spcPct val="120000"/>
              </a:lnSpc>
              <a:spcBef>
                <a:spcPts val="1000"/>
              </a:spcBef>
              <a:spcAft>
                <a:spcPts val="0"/>
              </a:spcAft>
              <a:buSzPts val="1500"/>
              <a:buNone/>
              <a:tabLst>
                <a:tab pos="1970088" algn="l"/>
              </a:tabLst>
            </a:pPr>
            <a:r>
              <a:rPr lang="en-US" dirty="0">
                <a:solidFill>
                  <a:srgbClr val="595959"/>
                </a:solidFill>
              </a:rPr>
              <a:t>12:10 – 12.30 Work package 7 - Dissemination, communication and exploitation</a:t>
            </a:r>
          </a:p>
          <a:p>
            <a:pPr marL="1885950" lvl="0" indent="-1614488" algn="l" rtl="0">
              <a:lnSpc>
                <a:spcPct val="120000"/>
              </a:lnSpc>
              <a:spcBef>
                <a:spcPts val="1000"/>
              </a:spcBef>
              <a:spcAft>
                <a:spcPts val="0"/>
              </a:spcAft>
              <a:buSzPts val="1500"/>
              <a:buNone/>
              <a:tabLst>
                <a:tab pos="1970088" algn="l"/>
              </a:tabLst>
            </a:pPr>
            <a:r>
              <a:rPr lang="en-NL" dirty="0">
                <a:solidFill>
                  <a:srgbClr val="595959"/>
                </a:solidFill>
              </a:rPr>
              <a:t>1</a:t>
            </a:r>
            <a:r>
              <a:rPr lang="nl-NL" dirty="0">
                <a:solidFill>
                  <a:srgbClr val="595959"/>
                </a:solidFill>
              </a:rPr>
              <a:t>2</a:t>
            </a:r>
            <a:r>
              <a:rPr lang="en-NL" dirty="0">
                <a:solidFill>
                  <a:srgbClr val="595959"/>
                </a:solidFill>
              </a:rPr>
              <a:t>.</a:t>
            </a:r>
            <a:r>
              <a:rPr lang="nl-NL" dirty="0">
                <a:solidFill>
                  <a:srgbClr val="595959"/>
                </a:solidFill>
              </a:rPr>
              <a:t>30</a:t>
            </a:r>
            <a:r>
              <a:rPr lang="en-NL" dirty="0">
                <a:solidFill>
                  <a:srgbClr val="595959"/>
                </a:solidFill>
              </a:rPr>
              <a:t> – 1</a:t>
            </a:r>
            <a:r>
              <a:rPr lang="nl-NL" dirty="0">
                <a:solidFill>
                  <a:srgbClr val="595959"/>
                </a:solidFill>
              </a:rPr>
              <a:t>2</a:t>
            </a:r>
            <a:r>
              <a:rPr lang="en-NL" dirty="0">
                <a:solidFill>
                  <a:srgbClr val="595959"/>
                </a:solidFill>
              </a:rPr>
              <a:t>.</a:t>
            </a:r>
            <a:r>
              <a:rPr lang="nl-NL" dirty="0">
                <a:solidFill>
                  <a:srgbClr val="595959"/>
                </a:solidFill>
              </a:rPr>
              <a:t>4</a:t>
            </a:r>
            <a:r>
              <a:rPr lang="en-NL" dirty="0">
                <a:solidFill>
                  <a:srgbClr val="595959"/>
                </a:solidFill>
              </a:rPr>
              <a:t>0 </a:t>
            </a:r>
            <a:r>
              <a:rPr lang="en-US" dirty="0">
                <a:solidFill>
                  <a:srgbClr val="595959"/>
                </a:solidFill>
              </a:rPr>
              <a:t>Work package 8 - Project management and data management, Lima Kohestani (VU) </a:t>
            </a:r>
            <a:endParaRPr dirty="0"/>
          </a:p>
          <a:p>
            <a:pPr marL="228600" indent="0">
              <a:buNone/>
            </a:pPr>
            <a:r>
              <a:rPr lang="en-NL" dirty="0">
                <a:solidFill>
                  <a:srgbClr val="595959"/>
                </a:solidFill>
              </a:rPr>
              <a:t>1</a:t>
            </a:r>
            <a:r>
              <a:rPr lang="nl-NL" dirty="0">
                <a:solidFill>
                  <a:srgbClr val="595959"/>
                </a:solidFill>
              </a:rPr>
              <a:t>2</a:t>
            </a:r>
            <a:r>
              <a:rPr lang="en-NL" dirty="0">
                <a:solidFill>
                  <a:srgbClr val="595959"/>
                </a:solidFill>
              </a:rPr>
              <a:t>.</a:t>
            </a:r>
            <a:r>
              <a:rPr lang="nl-NL" dirty="0">
                <a:solidFill>
                  <a:srgbClr val="595959"/>
                </a:solidFill>
              </a:rPr>
              <a:t>40</a:t>
            </a:r>
            <a:r>
              <a:rPr lang="en-NL" dirty="0">
                <a:solidFill>
                  <a:srgbClr val="595959"/>
                </a:solidFill>
              </a:rPr>
              <a:t> – </a:t>
            </a:r>
            <a:r>
              <a:rPr lang="nl-NL" dirty="0">
                <a:solidFill>
                  <a:srgbClr val="595959"/>
                </a:solidFill>
              </a:rPr>
              <a:t>12</a:t>
            </a:r>
            <a:r>
              <a:rPr lang="en-NL" dirty="0">
                <a:solidFill>
                  <a:srgbClr val="595959"/>
                </a:solidFill>
              </a:rPr>
              <a:t>.</a:t>
            </a:r>
            <a:r>
              <a:rPr lang="nl-NL" dirty="0">
                <a:solidFill>
                  <a:srgbClr val="595959"/>
                </a:solidFill>
              </a:rPr>
              <a:t>45</a:t>
            </a:r>
            <a:r>
              <a:rPr lang="en-NL" dirty="0">
                <a:solidFill>
                  <a:srgbClr val="595959"/>
                </a:solidFill>
              </a:rPr>
              <a:t> </a:t>
            </a:r>
            <a:r>
              <a:rPr lang="en-US" dirty="0">
                <a:solidFill>
                  <a:srgbClr val="595959"/>
                </a:solidFill>
              </a:rPr>
              <a:t>Work package 9 – Ethics, </a:t>
            </a:r>
            <a:r>
              <a:rPr lang="es-ES" dirty="0">
                <a:solidFill>
                  <a:srgbClr val="595959"/>
                </a:solidFill>
              </a:rPr>
              <a:t>María de Miguel Molina (UPV)</a:t>
            </a:r>
            <a:endParaRPr lang="en-US" dirty="0">
              <a:solidFill>
                <a:srgbClr val="595959"/>
              </a:solidFill>
            </a:endParaRPr>
          </a:p>
          <a:p>
            <a:pPr marL="228600" indent="0">
              <a:buNone/>
            </a:pPr>
            <a:endParaRPr lang="en-US" dirty="0"/>
          </a:p>
          <a:p>
            <a:pPr marL="228600" lvl="0" indent="0" algn="l" rtl="0">
              <a:lnSpc>
                <a:spcPct val="120000"/>
              </a:lnSpc>
              <a:spcBef>
                <a:spcPts val="1000"/>
              </a:spcBef>
              <a:spcAft>
                <a:spcPts val="0"/>
              </a:spcAft>
              <a:buSzPts val="1500"/>
              <a:buNone/>
            </a:pPr>
            <a:endParaRPr dirty="0"/>
          </a:p>
        </p:txBody>
      </p:sp>
      <p:sp>
        <p:nvSpPr>
          <p:cNvPr id="108" name="Google Shape;108;p3"/>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d5c2ffb8e2_0_111"/>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The WP3 Journey: Delivering the Mandate</a:t>
            </a:r>
            <a:endParaRPr/>
          </a:p>
        </p:txBody>
      </p:sp>
      <p:sp>
        <p:nvSpPr>
          <p:cNvPr id="88" name="Google Shape;88;g3d5c2ffb8e2_0_111"/>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30</a:t>
            </a:fld>
            <a:endParaRPr/>
          </a:p>
        </p:txBody>
      </p:sp>
      <p:sp>
        <p:nvSpPr>
          <p:cNvPr id="89" name="Google Shape;89;g3d5c2ffb8e2_0_111"/>
          <p:cNvSpPr txBox="1">
            <a:spLocks noGrp="1"/>
          </p:cNvSpPr>
          <p:nvPr>
            <p:ph type="body" idx="1"/>
          </p:nvPr>
        </p:nvSpPr>
        <p:spPr>
          <a:xfrm>
            <a:off x="652475" y="1386419"/>
            <a:ext cx="10701300" cy="1811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en-NL" sz="1800" b="1"/>
              <a:t>D3.1 (Dashboard v1)</a:t>
            </a:r>
            <a:r>
              <a:rPr lang="en-NL" sz="1800"/>
              <a:t>: Integrated Authentication (JWT), connected the REST APIs, and deployed the production environment with real venue data.</a:t>
            </a:r>
            <a:endParaRPr sz="1800"/>
          </a:p>
          <a:p>
            <a:pPr marL="0" marR="0" lvl="0" indent="0" algn="l" rtl="0">
              <a:lnSpc>
                <a:spcPct val="120000"/>
              </a:lnSpc>
              <a:spcBef>
                <a:spcPts val="1000"/>
              </a:spcBef>
              <a:spcAft>
                <a:spcPts val="0"/>
              </a:spcAft>
              <a:buNone/>
            </a:pPr>
            <a:r>
              <a:rPr lang="en-NL" sz="1800" b="1"/>
              <a:t>D3.2 (Dashboard v2)</a:t>
            </a:r>
            <a:r>
              <a:rPr lang="en-NL" sz="1800"/>
              <a:t>: Finalized the UI, integrated qualitative "Cultural Value" studies, implemented strict Role-Based Access Control (RBAC), and deployed the AI Agent.</a:t>
            </a:r>
            <a:endParaRPr sz="1800"/>
          </a:p>
        </p:txBody>
      </p:sp>
      <p:pic>
        <p:nvPicPr>
          <p:cNvPr id="90" name="Google Shape;90;g3d5c2ffb8e2_0_111"/>
          <p:cNvPicPr preferRelativeResize="0"/>
          <p:nvPr/>
        </p:nvPicPr>
        <p:blipFill rotWithShape="1">
          <a:blip r:embed="rId3">
            <a:alphaModFix/>
          </a:blip>
          <a:srcRect/>
          <a:stretch/>
        </p:blipFill>
        <p:spPr>
          <a:xfrm>
            <a:off x="6695300" y="4084019"/>
            <a:ext cx="4838256" cy="1816250"/>
          </a:xfrm>
          <a:prstGeom prst="rect">
            <a:avLst/>
          </a:prstGeom>
          <a:noFill/>
          <a:ln>
            <a:noFill/>
          </a:ln>
          <a:effectLst>
            <a:outerShdw blurRad="57150" dist="19050" dir="5400000" algn="bl" rotWithShape="0">
              <a:srgbClr val="000000">
                <a:alpha val="49800"/>
              </a:srgbClr>
            </a:outerShdw>
          </a:effectLst>
        </p:spPr>
      </p:pic>
      <p:pic>
        <p:nvPicPr>
          <p:cNvPr id="91" name="Google Shape;91;g3d5c2ffb8e2_0_111"/>
          <p:cNvPicPr preferRelativeResize="0"/>
          <p:nvPr/>
        </p:nvPicPr>
        <p:blipFill rotWithShape="1">
          <a:blip r:embed="rId4">
            <a:alphaModFix/>
          </a:blip>
          <a:srcRect/>
          <a:stretch/>
        </p:blipFill>
        <p:spPr>
          <a:xfrm rot="388478">
            <a:off x="7782266" y="2954351"/>
            <a:ext cx="2877669" cy="2388060"/>
          </a:xfrm>
          <a:prstGeom prst="rect">
            <a:avLst/>
          </a:prstGeom>
          <a:noFill/>
          <a:ln>
            <a:noFill/>
          </a:ln>
          <a:effectLst>
            <a:outerShdw blurRad="57150" dist="19050" dir="5400000" algn="bl" rotWithShape="0">
              <a:srgbClr val="000000">
                <a:alpha val="49800"/>
              </a:srgbClr>
            </a:outerShdw>
          </a:effectLst>
        </p:spPr>
      </p:pic>
      <p:pic>
        <p:nvPicPr>
          <p:cNvPr id="92" name="Google Shape;92;g3d5c2ffb8e2_0_111"/>
          <p:cNvPicPr preferRelativeResize="0"/>
          <p:nvPr/>
        </p:nvPicPr>
        <p:blipFill rotWithShape="1">
          <a:blip r:embed="rId5">
            <a:alphaModFix/>
          </a:blip>
          <a:srcRect/>
          <a:stretch/>
        </p:blipFill>
        <p:spPr>
          <a:xfrm>
            <a:off x="3043973" y="3360839"/>
            <a:ext cx="2880794" cy="2036927"/>
          </a:xfrm>
          <a:prstGeom prst="rect">
            <a:avLst/>
          </a:prstGeom>
          <a:noFill/>
          <a:ln>
            <a:noFill/>
          </a:ln>
        </p:spPr>
      </p:pic>
      <p:pic>
        <p:nvPicPr>
          <p:cNvPr id="93" name="Google Shape;93;g3d5c2ffb8e2_0_111" descr="El boato, la música y el reencuentro - AQUÍ Medios de Comunicación"/>
          <p:cNvPicPr preferRelativeResize="0"/>
          <p:nvPr/>
        </p:nvPicPr>
        <p:blipFill rotWithShape="1">
          <a:blip r:embed="rId6">
            <a:alphaModFix/>
          </a:blip>
          <a:srcRect/>
          <a:stretch/>
        </p:blipFill>
        <p:spPr>
          <a:xfrm>
            <a:off x="554076" y="3513851"/>
            <a:ext cx="1196966" cy="715986"/>
          </a:xfrm>
          <a:prstGeom prst="rect">
            <a:avLst/>
          </a:prstGeom>
          <a:noFill/>
          <a:ln>
            <a:noFill/>
          </a:ln>
        </p:spPr>
      </p:pic>
      <p:pic>
        <p:nvPicPr>
          <p:cNvPr id="94" name="Google Shape;94;g3d5c2ffb8e2_0_111" descr="Music Therapy is Appreciated but Poorly Understood Among Clinicians -  Oncology Nurse Advisor"/>
          <p:cNvPicPr preferRelativeResize="0"/>
          <p:nvPr/>
        </p:nvPicPr>
        <p:blipFill rotWithShape="1">
          <a:blip r:embed="rId7">
            <a:alphaModFix/>
          </a:blip>
          <a:srcRect/>
          <a:stretch/>
        </p:blipFill>
        <p:spPr>
          <a:xfrm>
            <a:off x="556711" y="4227295"/>
            <a:ext cx="1196966" cy="719631"/>
          </a:xfrm>
          <a:prstGeom prst="rect">
            <a:avLst/>
          </a:prstGeom>
          <a:noFill/>
          <a:ln>
            <a:noFill/>
          </a:ln>
        </p:spPr>
      </p:pic>
      <p:grpSp>
        <p:nvGrpSpPr>
          <p:cNvPr id="95" name="Google Shape;95;g3d5c2ffb8e2_0_111"/>
          <p:cNvGrpSpPr/>
          <p:nvPr/>
        </p:nvGrpSpPr>
        <p:grpSpPr>
          <a:xfrm>
            <a:off x="2068392" y="3292074"/>
            <a:ext cx="1288296" cy="1005436"/>
            <a:chOff x="4426558" y="972862"/>
            <a:chExt cx="2186518" cy="2112260"/>
          </a:xfrm>
        </p:grpSpPr>
        <p:pic>
          <p:nvPicPr>
            <p:cNvPr id="96" name="Google Shape;96;g3d5c2ffb8e2_0_111" descr="BMAT | .MUSIC (DotMusic)"/>
            <p:cNvPicPr preferRelativeResize="0"/>
            <p:nvPr/>
          </p:nvPicPr>
          <p:blipFill rotWithShape="1">
            <a:blip r:embed="rId8">
              <a:alphaModFix/>
            </a:blip>
            <a:srcRect/>
            <a:stretch/>
          </p:blipFill>
          <p:spPr>
            <a:xfrm>
              <a:off x="4426558" y="972862"/>
              <a:ext cx="1390445" cy="1597007"/>
            </a:xfrm>
            <a:prstGeom prst="rect">
              <a:avLst/>
            </a:prstGeom>
            <a:noFill/>
            <a:ln>
              <a:noFill/>
            </a:ln>
          </p:spPr>
        </p:pic>
        <p:pic>
          <p:nvPicPr>
            <p:cNvPr id="97" name="Google Shape;97;g3d5c2ffb8e2_0_111"/>
            <p:cNvPicPr preferRelativeResize="0"/>
            <p:nvPr/>
          </p:nvPicPr>
          <p:blipFill rotWithShape="1">
            <a:blip r:embed="rId9">
              <a:alphaModFix/>
            </a:blip>
            <a:srcRect/>
            <a:stretch/>
          </p:blipFill>
          <p:spPr>
            <a:xfrm>
              <a:off x="5741904" y="1913668"/>
              <a:ext cx="801673" cy="801673"/>
            </a:xfrm>
            <a:prstGeom prst="rect">
              <a:avLst/>
            </a:prstGeom>
            <a:noFill/>
            <a:ln>
              <a:noFill/>
            </a:ln>
          </p:spPr>
        </p:pic>
        <p:pic>
          <p:nvPicPr>
            <p:cNvPr id="98" name="Google Shape;98;g3d5c2ffb8e2_0_111"/>
            <p:cNvPicPr preferRelativeResize="0"/>
            <p:nvPr/>
          </p:nvPicPr>
          <p:blipFill rotWithShape="1">
            <a:blip r:embed="rId10">
              <a:alphaModFix/>
            </a:blip>
            <a:srcRect/>
            <a:stretch/>
          </p:blipFill>
          <p:spPr>
            <a:xfrm flipH="1">
              <a:off x="5672422" y="1721946"/>
              <a:ext cx="940654" cy="1363176"/>
            </a:xfrm>
            <a:prstGeom prst="rect">
              <a:avLst/>
            </a:prstGeom>
            <a:noFill/>
            <a:ln>
              <a:noFill/>
            </a:ln>
          </p:spPr>
        </p:pic>
      </p:grpSp>
      <p:sp>
        <p:nvSpPr>
          <p:cNvPr id="99" name="Google Shape;99;g3d5c2ffb8e2_0_111"/>
          <p:cNvSpPr txBox="1"/>
          <p:nvPr/>
        </p:nvSpPr>
        <p:spPr>
          <a:xfrm>
            <a:off x="1507407" y="4325645"/>
            <a:ext cx="2640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NL" sz="1400" b="0" i="0" u="none" strike="noStrike" cap="none">
                <a:solidFill>
                  <a:srgbClr val="000000"/>
                </a:solidFill>
                <a:latin typeface="Arial"/>
                <a:ea typeface="Arial"/>
                <a:cs typeface="Arial"/>
                <a:sym typeface="Arial"/>
              </a:rPr>
              <a:t>Music Use/Metadata</a:t>
            </a:r>
            <a:endParaRPr sz="1400" b="0" i="0" u="none" strike="noStrike" cap="none">
              <a:solidFill>
                <a:srgbClr val="000000"/>
              </a:solidFill>
              <a:latin typeface="Arial"/>
              <a:ea typeface="Arial"/>
              <a:cs typeface="Arial"/>
              <a:sym typeface="Arial"/>
            </a:endParaRPr>
          </a:p>
        </p:txBody>
      </p:sp>
      <p:sp>
        <p:nvSpPr>
          <p:cNvPr id="100" name="Google Shape;100;g3d5c2ffb8e2_0_111"/>
          <p:cNvSpPr txBox="1"/>
          <p:nvPr/>
        </p:nvSpPr>
        <p:spPr>
          <a:xfrm>
            <a:off x="489439" y="3151082"/>
            <a:ext cx="13326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NL" sz="1600" b="1" i="0" u="none" strike="noStrike" cap="none">
                <a:solidFill>
                  <a:srgbClr val="000000"/>
                </a:solidFill>
                <a:latin typeface="Arial"/>
                <a:ea typeface="Arial"/>
                <a:cs typeface="Arial"/>
                <a:sym typeface="Arial"/>
              </a:rPr>
              <a:t>Living Labs</a:t>
            </a:r>
            <a:endParaRPr sz="1600" b="1" i="0" u="none" strike="noStrike" cap="none" dirty="0">
              <a:solidFill>
                <a:srgbClr val="000000"/>
              </a:solidFill>
              <a:latin typeface="Arial"/>
              <a:ea typeface="Arial"/>
              <a:cs typeface="Arial"/>
              <a:sym typeface="Arial"/>
            </a:endParaRPr>
          </a:p>
        </p:txBody>
      </p:sp>
      <p:pic>
        <p:nvPicPr>
          <p:cNvPr id="101" name="Google Shape;101;g3d5c2ffb8e2_0_111"/>
          <p:cNvPicPr preferRelativeResize="0"/>
          <p:nvPr/>
        </p:nvPicPr>
        <p:blipFill rotWithShape="1">
          <a:blip r:embed="rId11">
            <a:alphaModFix/>
          </a:blip>
          <a:srcRect l="4094" t="39856" r="4121" b="18392"/>
          <a:stretch/>
        </p:blipFill>
        <p:spPr>
          <a:xfrm>
            <a:off x="4156637" y="5397758"/>
            <a:ext cx="1050350" cy="303399"/>
          </a:xfrm>
          <a:prstGeom prst="rect">
            <a:avLst/>
          </a:prstGeom>
          <a:noFill/>
          <a:ln>
            <a:noFill/>
          </a:ln>
        </p:spPr>
      </p:pic>
      <p:pic>
        <p:nvPicPr>
          <p:cNvPr id="102" name="Google Shape;102;g3d5c2ffb8e2_0_111" descr="Música en estrategias de neuromarketing: cómo utilizarla"/>
          <p:cNvPicPr preferRelativeResize="0"/>
          <p:nvPr/>
        </p:nvPicPr>
        <p:blipFill rotWithShape="1">
          <a:blip r:embed="rId12">
            <a:alphaModFix/>
          </a:blip>
          <a:srcRect/>
          <a:stretch/>
        </p:blipFill>
        <p:spPr>
          <a:xfrm>
            <a:off x="556711" y="4940930"/>
            <a:ext cx="1198065" cy="830940"/>
          </a:xfrm>
          <a:prstGeom prst="rect">
            <a:avLst/>
          </a:prstGeom>
          <a:noFill/>
          <a:ln>
            <a:noFill/>
          </a:ln>
        </p:spPr>
      </p:pic>
      <p:sp>
        <p:nvSpPr>
          <p:cNvPr id="103" name="Google Shape;103;g3d5c2ffb8e2_0_111"/>
          <p:cNvSpPr/>
          <p:nvPr/>
        </p:nvSpPr>
        <p:spPr>
          <a:xfrm>
            <a:off x="1898874" y="4133894"/>
            <a:ext cx="1643400" cy="229800"/>
          </a:xfrm>
          <a:prstGeom prst="rightArrow">
            <a:avLst>
              <a:gd name="adj1" fmla="val 50000"/>
              <a:gd name="adj2" fmla="val 50000"/>
            </a:avLst>
          </a:prstGeom>
          <a:solidFill>
            <a:srgbClr val="156082"/>
          </a:solidFill>
          <a:ln w="25400" cap="flat" cmpd="sng">
            <a:solidFill>
              <a:srgbClr val="0828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04" name="Google Shape;104;g3d5c2ffb8e2_0_111" descr="Collective Management Organisation (CMO) - YouTube"/>
          <p:cNvPicPr preferRelativeResize="0"/>
          <p:nvPr/>
        </p:nvPicPr>
        <p:blipFill rotWithShape="1">
          <a:blip r:embed="rId13">
            <a:alphaModFix/>
          </a:blip>
          <a:srcRect/>
          <a:stretch/>
        </p:blipFill>
        <p:spPr>
          <a:xfrm>
            <a:off x="2315966" y="4757338"/>
            <a:ext cx="995700" cy="560100"/>
          </a:xfrm>
          <a:prstGeom prst="roundRect">
            <a:avLst>
              <a:gd name="adj" fmla="val 8594"/>
            </a:avLst>
          </a:prstGeom>
          <a:solidFill>
            <a:srgbClr val="ECECEC"/>
          </a:solidFill>
          <a:ln>
            <a:noFill/>
          </a:ln>
        </p:spPr>
      </p:pic>
      <p:sp>
        <p:nvSpPr>
          <p:cNvPr id="105" name="Google Shape;105;g3d5c2ffb8e2_0_111"/>
          <p:cNvSpPr/>
          <p:nvPr/>
        </p:nvSpPr>
        <p:spPr>
          <a:xfrm>
            <a:off x="5558924" y="4179194"/>
            <a:ext cx="1643400" cy="229800"/>
          </a:xfrm>
          <a:prstGeom prst="leftRightArrow">
            <a:avLst>
              <a:gd name="adj1" fmla="val 50000"/>
              <a:gd name="adj2" fmla="val 50000"/>
            </a:avLst>
          </a:prstGeom>
          <a:solidFill>
            <a:srgbClr val="156082"/>
          </a:solidFill>
          <a:ln w="25400" cap="flat" cmpd="sng">
            <a:solidFill>
              <a:srgbClr val="0828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d5c2ffb8e2_0_6"/>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Serving All Stakeholders Securely</a:t>
            </a:r>
            <a:endParaRPr/>
          </a:p>
        </p:txBody>
      </p:sp>
      <p:sp>
        <p:nvSpPr>
          <p:cNvPr id="111" name="Google Shape;111;g3d5c2ffb8e2_0_6"/>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31</a:t>
            </a:fld>
            <a:endParaRPr/>
          </a:p>
        </p:txBody>
      </p:sp>
      <p:sp>
        <p:nvSpPr>
          <p:cNvPr id="112" name="Google Shape;112;g3d5c2ffb8e2_0_6"/>
          <p:cNvSpPr txBox="1">
            <a:spLocks noGrp="1"/>
          </p:cNvSpPr>
          <p:nvPr>
            <p:ph type="body" idx="1"/>
          </p:nvPr>
        </p:nvSpPr>
        <p:spPr>
          <a:xfrm>
            <a:off x="652463" y="1529960"/>
            <a:ext cx="10701300" cy="38925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en-NL" i="1"/>
              <a:t>The Core Challenge:</a:t>
            </a:r>
            <a:r>
              <a:rPr lang="en-NL"/>
              <a:t> How do we serve creators, venues, and researchers on the same platform without violating commercial privacy or GDPR?</a:t>
            </a:r>
            <a:endParaRPr/>
          </a:p>
          <a:p>
            <a:pPr marL="0" marR="0" lvl="0" indent="0" algn="l" rtl="0">
              <a:lnSpc>
                <a:spcPct val="120000"/>
              </a:lnSpc>
              <a:spcBef>
                <a:spcPts val="1000"/>
              </a:spcBef>
              <a:spcAft>
                <a:spcPts val="0"/>
              </a:spcAft>
              <a:buNone/>
            </a:pPr>
            <a:r>
              <a:rPr lang="en-NL" i="1"/>
              <a:t>The Solution:</a:t>
            </a:r>
            <a:r>
              <a:rPr lang="en-NL"/>
              <a:t> Strict Role-Based Access Control (RBAC).</a:t>
            </a:r>
            <a:endParaRPr/>
          </a:p>
          <a:p>
            <a:pPr marL="457200" lvl="0" indent="-355600" algn="l" rtl="0">
              <a:lnSpc>
                <a:spcPct val="115000"/>
              </a:lnSpc>
              <a:spcBef>
                <a:spcPts val="1200"/>
              </a:spcBef>
              <a:spcAft>
                <a:spcPts val="0"/>
              </a:spcAft>
              <a:buClr>
                <a:srgbClr val="0070C0"/>
              </a:buClr>
              <a:buSzPts val="2000"/>
              <a:buChar char="●"/>
            </a:pPr>
            <a:r>
              <a:rPr lang="en-NL" b="1">
                <a:solidFill>
                  <a:srgbClr val="0070C0"/>
                </a:solidFill>
              </a:rPr>
              <a:t>Role-Based Access Control (RBAC) Matrix:</a:t>
            </a:r>
            <a:endParaRPr b="1">
              <a:solidFill>
                <a:srgbClr val="0070C0"/>
              </a:solidFill>
            </a:endParaRPr>
          </a:p>
          <a:p>
            <a:pPr marL="914400" lvl="1" indent="-355600" algn="l" rtl="0">
              <a:lnSpc>
                <a:spcPct val="115000"/>
              </a:lnSpc>
              <a:spcBef>
                <a:spcPts val="0"/>
              </a:spcBef>
              <a:spcAft>
                <a:spcPts val="0"/>
              </a:spcAft>
              <a:buClr>
                <a:srgbClr val="0070C0"/>
              </a:buClr>
              <a:buSzPts val="2000"/>
              <a:buChar char="○"/>
            </a:pPr>
            <a:r>
              <a:rPr lang="en-NL" sz="2000" b="1">
                <a:solidFill>
                  <a:srgbClr val="0070C0"/>
                </a:solidFill>
              </a:rPr>
              <a:t>Creators / CMOs:</a:t>
            </a:r>
            <a:r>
              <a:rPr lang="en-NL" sz="2000">
                <a:solidFill>
                  <a:srgbClr val="0070C0"/>
                </a:solidFill>
              </a:rPr>
              <a:t> Access to granular revenue and plays </a:t>
            </a:r>
            <a:r>
              <a:rPr lang="en-NL" sz="2000" i="1">
                <a:solidFill>
                  <a:srgbClr val="0070C0"/>
                </a:solidFill>
              </a:rPr>
              <a:t>only</a:t>
            </a:r>
            <a:r>
              <a:rPr lang="en-NL" sz="2000">
                <a:solidFill>
                  <a:srgbClr val="0070C0"/>
                </a:solidFill>
              </a:rPr>
              <a:t> for their authorized IPI/IPN assets.</a:t>
            </a:r>
            <a:endParaRPr sz="2000">
              <a:solidFill>
                <a:srgbClr val="0070C0"/>
              </a:solidFill>
            </a:endParaRPr>
          </a:p>
          <a:p>
            <a:pPr marL="914400" lvl="1" indent="-355600" algn="l" rtl="0">
              <a:lnSpc>
                <a:spcPct val="115000"/>
              </a:lnSpc>
              <a:spcBef>
                <a:spcPts val="0"/>
              </a:spcBef>
              <a:spcAft>
                <a:spcPts val="0"/>
              </a:spcAft>
              <a:buClr>
                <a:srgbClr val="0070C0"/>
              </a:buClr>
              <a:buSzPts val="2000"/>
              <a:buChar char="○"/>
            </a:pPr>
            <a:r>
              <a:rPr lang="en-NL" sz="2000" b="1">
                <a:solidFill>
                  <a:srgbClr val="0070C0"/>
                </a:solidFill>
              </a:rPr>
              <a:t>Venue Owners:</a:t>
            </a:r>
            <a:r>
              <a:rPr lang="en-NL" sz="2000">
                <a:solidFill>
                  <a:srgbClr val="0070C0"/>
                </a:solidFill>
              </a:rPr>
              <a:t> Restricted specifically to the logs of their own premises.</a:t>
            </a:r>
            <a:endParaRPr sz="2000">
              <a:solidFill>
                <a:srgbClr val="0070C0"/>
              </a:solidFill>
            </a:endParaRPr>
          </a:p>
          <a:p>
            <a:pPr marL="914400" lvl="1" indent="-355600" algn="l" rtl="0">
              <a:lnSpc>
                <a:spcPct val="115000"/>
              </a:lnSpc>
              <a:spcBef>
                <a:spcPts val="0"/>
              </a:spcBef>
              <a:spcAft>
                <a:spcPts val="0"/>
              </a:spcAft>
              <a:buClr>
                <a:srgbClr val="0070C0"/>
              </a:buClr>
              <a:buSzPts val="2000"/>
              <a:buChar char="○"/>
            </a:pPr>
            <a:r>
              <a:rPr lang="en-NL" sz="2000" b="1">
                <a:solidFill>
                  <a:srgbClr val="0070C0"/>
                </a:solidFill>
              </a:rPr>
              <a:t>Researchers / Public:</a:t>
            </a:r>
            <a:r>
              <a:rPr lang="en-NL" sz="2000">
                <a:solidFill>
                  <a:srgbClr val="0070C0"/>
                </a:solidFill>
              </a:rPr>
              <a:t> Access to global, aggregated trends (individual revenues/assets are dynamically masked).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d5c2ffb8e2_0_135"/>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A Modern Decentralized Architecture</a:t>
            </a:r>
            <a:endParaRPr/>
          </a:p>
        </p:txBody>
      </p:sp>
      <p:sp>
        <p:nvSpPr>
          <p:cNvPr id="118" name="Google Shape;118;g3d5c2ffb8e2_0_135"/>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32</a:t>
            </a:fld>
            <a:endParaRPr/>
          </a:p>
        </p:txBody>
      </p:sp>
      <p:pic>
        <p:nvPicPr>
          <p:cNvPr id="119" name="Google Shape;119;g3d5c2ffb8e2_0_135" title="new architecture.png"/>
          <p:cNvPicPr preferRelativeResize="0"/>
          <p:nvPr/>
        </p:nvPicPr>
        <p:blipFill>
          <a:blip r:embed="rId3">
            <a:alphaModFix/>
          </a:blip>
          <a:stretch>
            <a:fillRect/>
          </a:stretch>
        </p:blipFill>
        <p:spPr>
          <a:xfrm>
            <a:off x="2617163" y="2351400"/>
            <a:ext cx="6771927" cy="3501700"/>
          </a:xfrm>
          <a:prstGeom prst="rect">
            <a:avLst/>
          </a:prstGeom>
          <a:noFill/>
          <a:ln>
            <a:noFill/>
          </a:ln>
          <a:effectLst>
            <a:outerShdw blurRad="57150" dist="19050" dir="5400000" algn="bl" rotWithShape="0">
              <a:srgbClr val="000000">
                <a:alpha val="50000"/>
              </a:srgbClr>
            </a:outerShdw>
          </a:effectLst>
        </p:spPr>
      </p:pic>
      <p:sp>
        <p:nvSpPr>
          <p:cNvPr id="120" name="Google Shape;120;g3d5c2ffb8e2_0_135"/>
          <p:cNvSpPr txBox="1">
            <a:spLocks noGrp="1"/>
          </p:cNvSpPr>
          <p:nvPr>
            <p:ph type="body" idx="1"/>
          </p:nvPr>
        </p:nvSpPr>
        <p:spPr>
          <a:xfrm>
            <a:off x="652463" y="1529960"/>
            <a:ext cx="10701300" cy="3892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NL"/>
              <a:t>A </a:t>
            </a:r>
            <a:r>
              <a:rPr lang="en-NL" b="1"/>
              <a:t>single interface</a:t>
            </a:r>
            <a:r>
              <a:rPr lang="en-NL"/>
              <a:t> providing aggregated data from </a:t>
            </a:r>
            <a:r>
              <a:rPr lang="en-NL" b="1"/>
              <a:t>multiple independent resource servers</a:t>
            </a:r>
            <a:r>
              <a:rPr lang="en-NL"/>
              <a:t> within the Music360 ecosystem.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d5c2ffb8e2_0_12"/>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The Music360 Dashboard v2 (Quantitative Insights)</a:t>
            </a:r>
            <a:endParaRPr/>
          </a:p>
        </p:txBody>
      </p:sp>
      <p:sp>
        <p:nvSpPr>
          <p:cNvPr id="126" name="Google Shape;126;g3d5c2ffb8e2_0_12"/>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33</a:t>
            </a:fld>
            <a:endParaRPr/>
          </a:p>
        </p:txBody>
      </p:sp>
      <p:sp>
        <p:nvSpPr>
          <p:cNvPr id="127" name="Google Shape;127;g3d5c2ffb8e2_0_12"/>
          <p:cNvSpPr txBox="1">
            <a:spLocks noGrp="1"/>
          </p:cNvSpPr>
          <p:nvPr>
            <p:ph type="body" idx="1"/>
          </p:nvPr>
        </p:nvSpPr>
        <p:spPr>
          <a:xfrm>
            <a:off x="652463" y="815623"/>
            <a:ext cx="10701300" cy="20298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200"/>
              </a:spcBef>
              <a:spcAft>
                <a:spcPts val="0"/>
              </a:spcAft>
              <a:buNone/>
            </a:pPr>
            <a:endParaRPr sz="1100" i="1" dirty="0">
              <a:solidFill>
                <a:schemeClr val="dk1"/>
              </a:solidFill>
            </a:endParaRPr>
          </a:p>
          <a:p>
            <a:pPr marL="457200" marR="0" lvl="0" indent="-311150" algn="l" rtl="0">
              <a:lnSpc>
                <a:spcPct val="120000"/>
              </a:lnSpc>
              <a:spcBef>
                <a:spcPts val="1200"/>
              </a:spcBef>
              <a:spcAft>
                <a:spcPts val="0"/>
              </a:spcAft>
              <a:buSzPts val="1300"/>
              <a:buChar char="•"/>
            </a:pPr>
            <a:r>
              <a:rPr lang="en-NL" sz="1800"/>
              <a:t>Advanced filtering of </a:t>
            </a:r>
            <a:r>
              <a:rPr lang="en-NL" sz="1800" b="1"/>
              <a:t>harmonized music usage</a:t>
            </a:r>
            <a:r>
              <a:rPr lang="en-NL" sz="1800"/>
              <a:t> (by country, city, venue type, genre, language</a:t>
            </a:r>
            <a:r>
              <a:rPr lang="es-ES" sz="1800" dirty="0"/>
              <a:t>…</a:t>
            </a:r>
            <a:r>
              <a:rPr lang="en-NL" sz="1800"/>
              <a:t>).</a:t>
            </a:r>
            <a:endParaRPr sz="1800" dirty="0"/>
          </a:p>
          <a:p>
            <a:pPr marL="457200" marR="0" lvl="0" indent="-311150" algn="l" rtl="0">
              <a:lnSpc>
                <a:spcPct val="120000"/>
              </a:lnSpc>
              <a:spcBef>
                <a:spcPts val="0"/>
              </a:spcBef>
              <a:spcAft>
                <a:spcPts val="0"/>
              </a:spcAft>
              <a:buSzPts val="1300"/>
              <a:buChar char="•"/>
            </a:pPr>
            <a:r>
              <a:rPr lang="en-NL" sz="1800"/>
              <a:t>Enables creators and CMOs to </a:t>
            </a:r>
            <a:r>
              <a:rPr lang="en-NL" sz="1800" b="1"/>
              <a:t>see cross-border usage</a:t>
            </a:r>
            <a:r>
              <a:rPr lang="en-NL" sz="1800"/>
              <a:t>—often for the first time—breaking down European market fragmentation.</a:t>
            </a:r>
            <a:endParaRPr sz="1800" dirty="0"/>
          </a:p>
        </p:txBody>
      </p:sp>
      <p:pic>
        <p:nvPicPr>
          <p:cNvPr id="128" name="Google Shape;128;g3d5c2ffb8e2_0_12" title="side bar.png"/>
          <p:cNvPicPr preferRelativeResize="0"/>
          <p:nvPr/>
        </p:nvPicPr>
        <p:blipFill rotWithShape="1">
          <a:blip r:embed="rId3">
            <a:alphaModFix/>
          </a:blip>
          <a:srcRect b="28094"/>
          <a:stretch/>
        </p:blipFill>
        <p:spPr>
          <a:xfrm>
            <a:off x="494717" y="3084114"/>
            <a:ext cx="2192800" cy="1844224"/>
          </a:xfrm>
          <a:prstGeom prst="rect">
            <a:avLst/>
          </a:prstGeom>
          <a:noFill/>
          <a:ln>
            <a:noFill/>
          </a:ln>
          <a:effectLst>
            <a:outerShdw blurRad="57150" dist="19050" dir="5400000" algn="bl" rotWithShape="0">
              <a:srgbClr val="000000">
                <a:alpha val="50000"/>
              </a:srgbClr>
            </a:outerShdw>
          </a:effectLst>
        </p:spPr>
      </p:pic>
      <p:pic>
        <p:nvPicPr>
          <p:cNvPr id="129" name="Google Shape;129;g3d5c2ffb8e2_0_12" title="kpis.png"/>
          <p:cNvPicPr preferRelativeResize="0"/>
          <p:nvPr/>
        </p:nvPicPr>
        <p:blipFill>
          <a:blip r:embed="rId4">
            <a:alphaModFix/>
          </a:blip>
          <a:stretch>
            <a:fillRect/>
          </a:stretch>
        </p:blipFill>
        <p:spPr>
          <a:xfrm>
            <a:off x="2335062" y="2646994"/>
            <a:ext cx="2846733" cy="1184400"/>
          </a:xfrm>
          <a:prstGeom prst="rect">
            <a:avLst/>
          </a:prstGeom>
          <a:noFill/>
          <a:ln>
            <a:noFill/>
          </a:ln>
          <a:effectLst>
            <a:outerShdw blurRad="57150" dist="19050" dir="5400000" algn="bl" rotWithShape="0">
              <a:srgbClr val="000000">
                <a:alpha val="50000"/>
              </a:srgbClr>
            </a:outerShdw>
          </a:effectLst>
        </p:spPr>
      </p:pic>
      <p:pic>
        <p:nvPicPr>
          <p:cNvPr id="130" name="Google Shape;130;g3d5c2ffb8e2_0_12" title="insights - cont.png"/>
          <p:cNvPicPr preferRelativeResize="0"/>
          <p:nvPr/>
        </p:nvPicPr>
        <p:blipFill>
          <a:blip r:embed="rId5">
            <a:alphaModFix/>
          </a:blip>
          <a:stretch>
            <a:fillRect/>
          </a:stretch>
        </p:blipFill>
        <p:spPr>
          <a:xfrm>
            <a:off x="6835173" y="2070290"/>
            <a:ext cx="5092851" cy="3871872"/>
          </a:xfrm>
          <a:prstGeom prst="rect">
            <a:avLst/>
          </a:prstGeom>
          <a:noFill/>
          <a:ln>
            <a:noFill/>
          </a:ln>
          <a:effectLst>
            <a:outerShdw blurRad="57150" dist="19050" dir="5400000" algn="bl" rotWithShape="0">
              <a:srgbClr val="000000">
                <a:alpha val="50000"/>
              </a:srgbClr>
            </a:outerShdw>
          </a:effectLst>
        </p:spPr>
      </p:pic>
      <p:pic>
        <p:nvPicPr>
          <p:cNvPr id="131" name="Google Shape;131;g3d5c2ffb8e2_0_12" title="locations - bottom page.png"/>
          <p:cNvPicPr preferRelativeResize="0"/>
          <p:nvPr/>
        </p:nvPicPr>
        <p:blipFill>
          <a:blip r:embed="rId6">
            <a:alphaModFix/>
          </a:blip>
          <a:stretch>
            <a:fillRect/>
          </a:stretch>
        </p:blipFill>
        <p:spPr>
          <a:xfrm>
            <a:off x="3149734" y="3604562"/>
            <a:ext cx="4169175" cy="29416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d5c2ffb8e2_0_74"/>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Integrating Qualitative Insights (Cultural Value)</a:t>
            </a:r>
            <a:endParaRPr/>
          </a:p>
        </p:txBody>
      </p:sp>
      <p:sp>
        <p:nvSpPr>
          <p:cNvPr id="137" name="Google Shape;137;g3d5c2ffb8e2_0_74"/>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34</a:t>
            </a:fld>
            <a:endParaRPr/>
          </a:p>
        </p:txBody>
      </p:sp>
      <p:sp>
        <p:nvSpPr>
          <p:cNvPr id="138" name="Google Shape;138;g3d5c2ffb8e2_0_74"/>
          <p:cNvSpPr txBox="1">
            <a:spLocks noGrp="1"/>
          </p:cNvSpPr>
          <p:nvPr>
            <p:ph type="body" idx="1"/>
          </p:nvPr>
        </p:nvSpPr>
        <p:spPr>
          <a:xfrm>
            <a:off x="652475" y="1392243"/>
            <a:ext cx="10701300" cy="16938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20000"/>
              </a:lnSpc>
              <a:spcBef>
                <a:spcPts val="1000"/>
              </a:spcBef>
              <a:spcAft>
                <a:spcPts val="0"/>
              </a:spcAft>
              <a:buSzPts val="1300"/>
              <a:buChar char="•"/>
            </a:pPr>
            <a:r>
              <a:rPr lang="en-NL" sz="1800"/>
              <a:t>Moving </a:t>
            </a:r>
            <a:r>
              <a:rPr lang="en-NL" sz="1800" b="1"/>
              <a:t>beyond pure financial</a:t>
            </a:r>
            <a:r>
              <a:rPr lang="en-NL" sz="1800"/>
              <a:t> tracking.</a:t>
            </a:r>
            <a:endParaRPr sz="1800"/>
          </a:p>
          <a:p>
            <a:pPr marL="457200" marR="0" lvl="0" indent="-311150" algn="l" rtl="0">
              <a:lnSpc>
                <a:spcPct val="120000"/>
              </a:lnSpc>
              <a:spcBef>
                <a:spcPts val="1000"/>
              </a:spcBef>
              <a:spcAft>
                <a:spcPts val="0"/>
              </a:spcAft>
              <a:buSzPts val="1300"/>
              <a:buChar char="•"/>
            </a:pPr>
            <a:r>
              <a:rPr lang="en-NL" sz="1800"/>
              <a:t>Introduction of the "Studies" module to browse the </a:t>
            </a:r>
            <a:r>
              <a:rPr lang="en-NL" sz="1800" b="1"/>
              <a:t>psychological and social value of music</a:t>
            </a:r>
            <a:r>
              <a:rPr lang="en-NL" sz="1800"/>
              <a:t>.</a:t>
            </a:r>
            <a:endParaRPr sz="1800"/>
          </a:p>
        </p:txBody>
      </p:sp>
      <p:pic>
        <p:nvPicPr>
          <p:cNvPr id="139" name="Google Shape;139;g3d5c2ffb8e2_0_74" title="Captura de pantalla 2026-04-15 a les 9.36.45.png"/>
          <p:cNvPicPr preferRelativeResize="0"/>
          <p:nvPr/>
        </p:nvPicPr>
        <p:blipFill>
          <a:blip r:embed="rId3">
            <a:alphaModFix/>
          </a:blip>
          <a:stretch>
            <a:fillRect/>
          </a:stretch>
        </p:blipFill>
        <p:spPr>
          <a:xfrm>
            <a:off x="652463" y="2454526"/>
            <a:ext cx="6921475" cy="3317270"/>
          </a:xfrm>
          <a:prstGeom prst="rect">
            <a:avLst/>
          </a:prstGeom>
          <a:noFill/>
          <a:ln>
            <a:noFill/>
          </a:ln>
          <a:effectLst>
            <a:outerShdw blurRad="57150" dist="19050" dir="5400000" algn="bl" rotWithShape="0">
              <a:srgbClr val="000000">
                <a:alpha val="50000"/>
              </a:srgbClr>
            </a:outerShdw>
          </a:effectLst>
        </p:spPr>
      </p:pic>
      <p:pic>
        <p:nvPicPr>
          <p:cNvPr id="140" name="Google Shape;140;g3d5c2ffb8e2_0_74" title="Captura de pantalla 2026-04-15 a les 9.41.06.png"/>
          <p:cNvPicPr preferRelativeResize="0"/>
          <p:nvPr/>
        </p:nvPicPr>
        <p:blipFill rotWithShape="1">
          <a:blip r:embed="rId4">
            <a:alphaModFix/>
          </a:blip>
          <a:srcRect b="35786"/>
          <a:stretch/>
        </p:blipFill>
        <p:spPr>
          <a:xfrm>
            <a:off x="7693014" y="2454526"/>
            <a:ext cx="4021124" cy="289343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d5c2ffb8e2_0_28"/>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Democratizing Data: The Research Explorer Agent</a:t>
            </a:r>
            <a:endParaRPr/>
          </a:p>
        </p:txBody>
      </p:sp>
      <p:sp>
        <p:nvSpPr>
          <p:cNvPr id="146" name="Google Shape;146;g3d5c2ffb8e2_0_28"/>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35</a:t>
            </a:fld>
            <a:endParaRPr/>
          </a:p>
        </p:txBody>
      </p:sp>
      <p:sp>
        <p:nvSpPr>
          <p:cNvPr id="147" name="Google Shape;147;g3d5c2ffb8e2_0_28"/>
          <p:cNvSpPr txBox="1">
            <a:spLocks noGrp="1"/>
          </p:cNvSpPr>
          <p:nvPr>
            <p:ph type="body" idx="1"/>
          </p:nvPr>
        </p:nvSpPr>
        <p:spPr>
          <a:xfrm>
            <a:off x="652475" y="1352550"/>
            <a:ext cx="11331600" cy="19908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20000"/>
              </a:lnSpc>
              <a:spcBef>
                <a:spcPts val="0"/>
              </a:spcBef>
              <a:spcAft>
                <a:spcPts val="0"/>
              </a:spcAft>
              <a:buSzPts val="1300"/>
              <a:buChar char="•"/>
            </a:pPr>
            <a:r>
              <a:rPr lang="en-NL" sz="1800"/>
              <a:t>A </a:t>
            </a:r>
            <a:r>
              <a:rPr lang="en-NL" sz="1800" b="1"/>
              <a:t>persona-aware</a:t>
            </a:r>
            <a:r>
              <a:rPr lang="en-NL" sz="1800"/>
              <a:t> Large Language Model (LLM) integrated directly into the dashboard.</a:t>
            </a:r>
            <a:endParaRPr sz="1800" dirty="0"/>
          </a:p>
          <a:p>
            <a:pPr marL="457200" lvl="0" indent="-311150" algn="l" rtl="0">
              <a:spcBef>
                <a:spcPts val="0"/>
              </a:spcBef>
              <a:spcAft>
                <a:spcPts val="0"/>
              </a:spcAft>
              <a:buSzPts val="1300"/>
              <a:buChar char="•"/>
            </a:pPr>
            <a:r>
              <a:rPr lang="en-NL" sz="1800"/>
              <a:t>Synthesizes both </a:t>
            </a:r>
            <a:r>
              <a:rPr lang="en-NL" sz="1800" b="1"/>
              <a:t>quantitative</a:t>
            </a:r>
            <a:r>
              <a:rPr lang="en-NL" sz="1800"/>
              <a:t> stats and </a:t>
            </a:r>
            <a:r>
              <a:rPr lang="en-NL" sz="1800" b="1"/>
              <a:t>qualitative</a:t>
            </a:r>
            <a:r>
              <a:rPr lang="en-NL" sz="1800"/>
              <a:t> study data securely.</a:t>
            </a:r>
            <a:endParaRPr sz="1800" dirty="0"/>
          </a:p>
          <a:p>
            <a:pPr marL="457200" marR="0" lvl="0" indent="-311150" algn="l" rtl="0">
              <a:lnSpc>
                <a:spcPct val="120000"/>
              </a:lnSpc>
              <a:spcBef>
                <a:spcPts val="0"/>
              </a:spcBef>
              <a:spcAft>
                <a:spcPts val="0"/>
              </a:spcAft>
              <a:buSzPts val="1300"/>
              <a:buChar char="•"/>
            </a:pPr>
            <a:r>
              <a:rPr lang="en-NL" sz="1800" b="1"/>
              <a:t>Why it matters</a:t>
            </a:r>
            <a:r>
              <a:rPr lang="en-NL" sz="1800"/>
              <a:t>: Allows technical and non-technical users (policy makers, artists) to query complex cross-border datasets using Natural Language instead of SQL/complex filters, with </a:t>
            </a:r>
            <a:r>
              <a:rPr lang="en-NL" sz="1800" b="1"/>
              <a:t>personalized answers.</a:t>
            </a:r>
            <a:endParaRPr dirty="0"/>
          </a:p>
        </p:txBody>
      </p:sp>
      <p:pic>
        <p:nvPicPr>
          <p:cNvPr id="148" name="Google Shape;148;g3d5c2ffb8e2_0_28" title="image (3).png"/>
          <p:cNvPicPr preferRelativeResize="0"/>
          <p:nvPr/>
        </p:nvPicPr>
        <p:blipFill>
          <a:blip r:embed="rId3">
            <a:alphaModFix/>
          </a:blip>
          <a:stretch>
            <a:fillRect/>
          </a:stretch>
        </p:blipFill>
        <p:spPr>
          <a:xfrm>
            <a:off x="2571750" y="2781375"/>
            <a:ext cx="7215995" cy="32098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Results and outcomes</a:t>
            </a:r>
            <a:endParaRPr/>
          </a:p>
        </p:txBody>
      </p:sp>
      <p:sp>
        <p:nvSpPr>
          <p:cNvPr id="154" name="Google Shape;154;p7"/>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36</a:t>
            </a:fld>
            <a:endParaRPr/>
          </a:p>
        </p:txBody>
      </p:sp>
      <p:sp>
        <p:nvSpPr>
          <p:cNvPr id="155" name="Google Shape;155;p7"/>
          <p:cNvSpPr txBox="1">
            <a:spLocks noGrp="1"/>
          </p:cNvSpPr>
          <p:nvPr>
            <p:ph type="body" idx="1"/>
          </p:nvPr>
        </p:nvSpPr>
        <p:spPr>
          <a:xfrm>
            <a:off x="652463" y="1430338"/>
            <a:ext cx="10701300" cy="3892500"/>
          </a:xfrm>
          <a:prstGeom prst="rect">
            <a:avLst/>
          </a:prstGeom>
          <a:noFill/>
          <a:ln>
            <a:noFill/>
          </a:ln>
        </p:spPr>
        <p:txBody>
          <a:bodyPr spcFirstLastPara="1" wrap="square" lIns="91425" tIns="45700" rIns="91425" bIns="45700" anchor="t" anchorCtr="0">
            <a:noAutofit/>
          </a:bodyPr>
          <a:lstStyle/>
          <a:p>
            <a:pPr marL="457200" lvl="0" indent="-323850" algn="l" rtl="0">
              <a:lnSpc>
                <a:spcPct val="120000"/>
              </a:lnSpc>
              <a:spcBef>
                <a:spcPts val="1000"/>
              </a:spcBef>
              <a:spcAft>
                <a:spcPts val="0"/>
              </a:spcAft>
              <a:buClr>
                <a:srgbClr val="0070C0"/>
              </a:buClr>
              <a:buSzPts val="1500"/>
              <a:buChar char="•"/>
            </a:pPr>
            <a:r>
              <a:rPr lang="en-NL" b="1"/>
              <a:t>R8:</a:t>
            </a:r>
            <a:r>
              <a:rPr lang="en-NL"/>
              <a:t> Design of a Music360 platform for stakeholder value analysis and reporting </a:t>
            </a:r>
            <a:endParaRPr/>
          </a:p>
          <a:p>
            <a:pPr marL="914400" lvl="1" indent="-346075" algn="l" rtl="0">
              <a:spcBef>
                <a:spcPts val="0"/>
              </a:spcBef>
              <a:spcAft>
                <a:spcPts val="0"/>
              </a:spcAft>
              <a:buClr>
                <a:srgbClr val="0070C0"/>
              </a:buClr>
              <a:buSzPts val="1850"/>
              <a:buChar char="•"/>
            </a:pPr>
            <a:r>
              <a:rPr lang="en-NL" sz="1600">
                <a:solidFill>
                  <a:srgbClr val="0070C0"/>
                </a:solidFill>
              </a:rPr>
              <a:t>Delivered a fully functional, secure, AI-enhanced, federated platform serving diverse personas.</a:t>
            </a:r>
            <a:endParaRPr sz="1600">
              <a:solidFill>
                <a:srgbClr val="0070C0"/>
              </a:solidFill>
            </a:endParaRPr>
          </a:p>
          <a:p>
            <a:pPr marL="457200" lvl="0" indent="-323850" algn="l" rtl="0">
              <a:lnSpc>
                <a:spcPct val="120000"/>
              </a:lnSpc>
              <a:spcBef>
                <a:spcPts val="1000"/>
              </a:spcBef>
              <a:spcAft>
                <a:spcPts val="0"/>
              </a:spcAft>
              <a:buClr>
                <a:srgbClr val="0070C0"/>
              </a:buClr>
              <a:buSzPts val="1500"/>
              <a:buChar char="•"/>
            </a:pPr>
            <a:r>
              <a:rPr lang="en-NL" b="1"/>
              <a:t>OUT4:</a:t>
            </a:r>
            <a:r>
              <a:rPr lang="en-NL"/>
              <a:t> Better data quality</a:t>
            </a:r>
            <a:endParaRPr/>
          </a:p>
          <a:p>
            <a:pPr marL="914400" lvl="1" indent="-323850" algn="l" rtl="0">
              <a:spcBef>
                <a:spcPts val="0"/>
              </a:spcBef>
              <a:spcAft>
                <a:spcPts val="0"/>
              </a:spcAft>
              <a:buSzPts val="1500"/>
              <a:buChar char="•"/>
            </a:pPr>
            <a:r>
              <a:rPr lang="en-NL" sz="1600">
                <a:solidFill>
                  <a:srgbClr val="0070C0"/>
                </a:solidFill>
              </a:rPr>
              <a:t>AI-driven ingestion transformed raw local logs into standardized metadata enriched with IPI/IPN codes.</a:t>
            </a:r>
            <a:endParaRPr/>
          </a:p>
          <a:p>
            <a:pPr marL="457200" lvl="0" indent="-323850" algn="l" rtl="0">
              <a:lnSpc>
                <a:spcPct val="120000"/>
              </a:lnSpc>
              <a:spcBef>
                <a:spcPts val="1000"/>
              </a:spcBef>
              <a:spcAft>
                <a:spcPts val="0"/>
              </a:spcAft>
              <a:buClr>
                <a:srgbClr val="0070C0"/>
              </a:buClr>
              <a:buSzPts val="1500"/>
              <a:buChar char="•"/>
            </a:pPr>
            <a:r>
              <a:rPr lang="en-NL" b="1"/>
              <a:t>OUT7:</a:t>
            </a:r>
            <a:r>
              <a:rPr lang="en-NL"/>
              <a:t> Insight into the value of music </a:t>
            </a:r>
            <a:endParaRPr/>
          </a:p>
          <a:p>
            <a:pPr marL="914400" lvl="1" indent="-314325" algn="l" rtl="0">
              <a:spcBef>
                <a:spcPts val="0"/>
              </a:spcBef>
              <a:spcAft>
                <a:spcPts val="0"/>
              </a:spcAft>
              <a:buSzPts val="1350"/>
              <a:buChar char="•"/>
            </a:pPr>
            <a:r>
              <a:rPr lang="en-NL" sz="1600">
                <a:solidFill>
                  <a:srgbClr val="0070C0"/>
                </a:solidFill>
              </a:rPr>
              <a:t>Researchers have an unprecedented, GDPR-compliant API and LLM interface to study music's societal footprint.</a:t>
            </a:r>
            <a:endParaRPr/>
          </a:p>
          <a:p>
            <a:pPr marL="457200" lvl="0" indent="-323850" algn="l" rtl="0">
              <a:lnSpc>
                <a:spcPct val="120000"/>
              </a:lnSpc>
              <a:spcBef>
                <a:spcPts val="1000"/>
              </a:spcBef>
              <a:spcAft>
                <a:spcPts val="0"/>
              </a:spcAft>
              <a:buClr>
                <a:srgbClr val="0070C0"/>
              </a:buClr>
              <a:buSzPts val="1500"/>
              <a:buChar char="•"/>
            </a:pPr>
            <a:r>
              <a:rPr lang="en-NL" b="1"/>
              <a:t>OUT9:</a:t>
            </a:r>
            <a:r>
              <a:rPr lang="en-NL"/>
              <a:t> Insight in business opportunities</a:t>
            </a:r>
            <a:endParaRPr/>
          </a:p>
          <a:p>
            <a:pPr marL="914400" marR="0" lvl="1" indent="-314325" algn="l" rtl="0">
              <a:lnSpc>
                <a:spcPct val="120000"/>
              </a:lnSpc>
              <a:spcBef>
                <a:spcPts val="0"/>
              </a:spcBef>
              <a:spcAft>
                <a:spcPts val="0"/>
              </a:spcAft>
              <a:buSzPts val="1350"/>
              <a:buChar char="•"/>
            </a:pPr>
            <a:r>
              <a:rPr lang="en-NL" sz="1600">
                <a:solidFill>
                  <a:srgbClr val="0070C0"/>
                </a:solidFill>
              </a:rPr>
              <a:t>Creators and CMOs can finally view cross-border usage of their assets, addressing EU market fragmentation and providing them with visibility and a tool to identify new business opportunities.</a:t>
            </a:r>
            <a:endParaRPr/>
          </a:p>
          <a:p>
            <a:pPr marL="457200" lvl="0" indent="-228600" algn="l" rtl="0">
              <a:lnSpc>
                <a:spcPct val="120000"/>
              </a:lnSpc>
              <a:spcBef>
                <a:spcPts val="1000"/>
              </a:spcBef>
              <a:spcAft>
                <a:spcPts val="0"/>
              </a:spcAft>
              <a:buClr>
                <a:srgbClr val="0070C0"/>
              </a:buClr>
              <a:buSzPts val="1500"/>
              <a:buNone/>
            </a:pPr>
            <a:endParaRPr/>
          </a:p>
          <a:p>
            <a:pPr marL="457200" lvl="0" indent="-228600" algn="l" rtl="0">
              <a:lnSpc>
                <a:spcPct val="120000"/>
              </a:lnSpc>
              <a:spcBef>
                <a:spcPts val="1000"/>
              </a:spcBef>
              <a:spcAft>
                <a:spcPts val="0"/>
              </a:spcAft>
              <a:buClr>
                <a:srgbClr val="0070C0"/>
              </a:buClr>
              <a:buSzPts val="15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d5c2ffb8e2_0_44"/>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Conclusion &amp; Future Potential</a:t>
            </a:r>
            <a:endParaRPr/>
          </a:p>
        </p:txBody>
      </p:sp>
      <p:sp>
        <p:nvSpPr>
          <p:cNvPr id="161" name="Google Shape;161;g3d5c2ffb8e2_0_44"/>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37</a:t>
            </a:fld>
            <a:endParaRPr/>
          </a:p>
        </p:txBody>
      </p:sp>
      <p:sp>
        <p:nvSpPr>
          <p:cNvPr id="162" name="Google Shape;162;g3d5c2ffb8e2_0_44"/>
          <p:cNvSpPr txBox="1">
            <a:spLocks noGrp="1"/>
          </p:cNvSpPr>
          <p:nvPr>
            <p:ph type="body" idx="1"/>
          </p:nvPr>
        </p:nvSpPr>
        <p:spPr>
          <a:xfrm>
            <a:off x="652475" y="1449392"/>
            <a:ext cx="10701300" cy="1408200"/>
          </a:xfrm>
          <a:prstGeom prst="rect">
            <a:avLst/>
          </a:prstGeom>
          <a:noFill/>
          <a:ln>
            <a:noFill/>
          </a:ln>
        </p:spPr>
        <p:txBody>
          <a:bodyPr spcFirstLastPara="1" wrap="square" lIns="91425" tIns="45700" rIns="91425" bIns="45700" anchor="t" anchorCtr="0">
            <a:noAutofit/>
          </a:bodyPr>
          <a:lstStyle/>
          <a:p>
            <a:pPr marL="914400" marR="0" lvl="1" indent="-346075" algn="l" rtl="0">
              <a:lnSpc>
                <a:spcPct val="120000"/>
              </a:lnSpc>
              <a:spcBef>
                <a:spcPts val="0"/>
              </a:spcBef>
              <a:spcAft>
                <a:spcPts val="0"/>
              </a:spcAft>
              <a:buClr>
                <a:srgbClr val="0070C0"/>
              </a:buClr>
              <a:buSzPts val="1850"/>
              <a:buChar char="•"/>
            </a:pPr>
            <a:r>
              <a:rPr lang="en-NL" sz="1600">
                <a:solidFill>
                  <a:srgbClr val="0070C0"/>
                </a:solidFill>
              </a:rPr>
              <a:t>WP3 delivered all objectives, </a:t>
            </a:r>
            <a:r>
              <a:rPr lang="en-NL" sz="1600" b="1">
                <a:solidFill>
                  <a:srgbClr val="0070C0"/>
                </a:solidFill>
              </a:rPr>
              <a:t>moving from wireframes to a robust, data-rich European Data Space</a:t>
            </a:r>
            <a:r>
              <a:rPr lang="en-NL" sz="1600">
                <a:solidFill>
                  <a:srgbClr val="0070C0"/>
                </a:solidFill>
              </a:rPr>
              <a:t>.</a:t>
            </a:r>
            <a:endParaRPr sz="1600">
              <a:solidFill>
                <a:srgbClr val="0070C0"/>
              </a:solidFill>
            </a:endParaRPr>
          </a:p>
          <a:p>
            <a:pPr marL="914400" marR="0" lvl="1" indent="-346075" algn="l" rtl="0">
              <a:lnSpc>
                <a:spcPct val="120000"/>
              </a:lnSpc>
              <a:spcBef>
                <a:spcPts val="0"/>
              </a:spcBef>
              <a:spcAft>
                <a:spcPts val="0"/>
              </a:spcAft>
              <a:buClr>
                <a:srgbClr val="0070C0"/>
              </a:buClr>
              <a:buSzPts val="1850"/>
              <a:buChar char="•"/>
            </a:pPr>
            <a:r>
              <a:rPr lang="en-NL" sz="1600">
                <a:solidFill>
                  <a:srgbClr val="0070C0"/>
                </a:solidFill>
              </a:rPr>
              <a:t>The architecture proves that </a:t>
            </a:r>
            <a:r>
              <a:rPr lang="en-NL" sz="1600" b="1">
                <a:solidFill>
                  <a:srgbClr val="0070C0"/>
                </a:solidFill>
              </a:rPr>
              <a:t>commercial confidentiality</a:t>
            </a:r>
            <a:r>
              <a:rPr lang="en-NL" sz="1600">
                <a:solidFill>
                  <a:srgbClr val="0070C0"/>
                </a:solidFill>
              </a:rPr>
              <a:t> and </a:t>
            </a:r>
            <a:r>
              <a:rPr lang="en-NL" sz="1600" b="1">
                <a:solidFill>
                  <a:srgbClr val="0070C0"/>
                </a:solidFill>
              </a:rPr>
              <a:t>open science</a:t>
            </a:r>
            <a:r>
              <a:rPr lang="en-NL" sz="1600">
                <a:solidFill>
                  <a:srgbClr val="0070C0"/>
                </a:solidFill>
              </a:rPr>
              <a:t> can coexist.</a:t>
            </a:r>
            <a:endParaRPr sz="1600">
              <a:solidFill>
                <a:srgbClr val="0070C0"/>
              </a:solidFill>
            </a:endParaRPr>
          </a:p>
          <a:p>
            <a:pPr marL="914400" marR="0" lvl="1" indent="-346075" algn="l" rtl="0">
              <a:lnSpc>
                <a:spcPct val="120000"/>
              </a:lnSpc>
              <a:spcBef>
                <a:spcPts val="0"/>
              </a:spcBef>
              <a:spcAft>
                <a:spcPts val="0"/>
              </a:spcAft>
              <a:buClr>
                <a:srgbClr val="0070C0"/>
              </a:buClr>
              <a:buSzPts val="1850"/>
              <a:buChar char="•"/>
            </a:pPr>
            <a:r>
              <a:rPr lang="en-NL" sz="1600">
                <a:solidFill>
                  <a:srgbClr val="0070C0"/>
                </a:solidFill>
              </a:rPr>
              <a:t>Sets a </a:t>
            </a:r>
            <a:r>
              <a:rPr lang="en-NL" sz="1600" b="1">
                <a:solidFill>
                  <a:srgbClr val="0070C0"/>
                </a:solidFill>
              </a:rPr>
              <a:t>scalable, compliant technical foundation</a:t>
            </a:r>
            <a:r>
              <a:rPr lang="en-NL" sz="1600">
                <a:solidFill>
                  <a:srgbClr val="0070C0"/>
                </a:solidFill>
              </a:rPr>
              <a:t> for future cross-border data transactions in the creative sectors (paving the way for future EU initiatives).</a:t>
            </a:r>
            <a:endParaRPr sz="1600">
              <a:solidFill>
                <a:srgbClr val="0070C0"/>
              </a:solidFill>
            </a:endParaRPr>
          </a:p>
        </p:txBody>
      </p:sp>
      <p:pic>
        <p:nvPicPr>
          <p:cNvPr id="163" name="Google Shape;163;g3d5c2ffb8e2_0_44" title="Captura de pantalla 2026-04-15 a les 10.07.56.png"/>
          <p:cNvPicPr preferRelativeResize="0"/>
          <p:nvPr/>
        </p:nvPicPr>
        <p:blipFill>
          <a:blip r:embed="rId3">
            <a:alphaModFix/>
          </a:blip>
          <a:stretch>
            <a:fillRect/>
          </a:stretch>
        </p:blipFill>
        <p:spPr>
          <a:xfrm>
            <a:off x="6153150" y="2613900"/>
            <a:ext cx="5753100" cy="3198701"/>
          </a:xfrm>
          <a:prstGeom prst="rect">
            <a:avLst/>
          </a:prstGeom>
          <a:noFill/>
          <a:ln>
            <a:noFill/>
          </a:ln>
          <a:effectLst>
            <a:outerShdw blurRad="57150" dist="19050" dir="5400000" algn="bl" rotWithShape="0">
              <a:srgbClr val="000000">
                <a:alpha val="50000"/>
              </a:srgbClr>
            </a:outerShdw>
          </a:effectLst>
        </p:spPr>
      </p:pic>
      <p:pic>
        <p:nvPicPr>
          <p:cNvPr id="164" name="Google Shape;164;g3d5c2ffb8e2_0_44" title="Captura de pantalla 2026-04-15 a les 10.09.30.png"/>
          <p:cNvPicPr preferRelativeResize="0"/>
          <p:nvPr/>
        </p:nvPicPr>
        <p:blipFill>
          <a:blip r:embed="rId4">
            <a:alphaModFix/>
          </a:blip>
          <a:stretch>
            <a:fillRect/>
          </a:stretch>
        </p:blipFill>
        <p:spPr>
          <a:xfrm>
            <a:off x="1495425" y="2857600"/>
            <a:ext cx="5097423" cy="2863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95D32FE-CAC4-2C3E-E360-D4EEB190A98E}"/>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2E5C2E84-223E-82F2-D0ED-EE1AC89BEB53}"/>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a:t>Work package 4 - Ecosystem-level reporting and analysis of music value creation, distribution and consumption </a:t>
            </a:r>
            <a:endParaRPr lang="en-GB" sz="4000" noProof="0"/>
          </a:p>
        </p:txBody>
      </p:sp>
      <p:sp>
        <p:nvSpPr>
          <p:cNvPr id="2" name="Tijdelijke aanduiding voor tekst 1">
            <a:extLst>
              <a:ext uri="{FF2B5EF4-FFF2-40B4-BE49-F238E27FC236}">
                <a16:creationId xmlns:a16="http://schemas.microsoft.com/office/drawing/2014/main" id="{C3944992-3B08-7A34-262C-C015C7C4A5A2}"/>
              </a:ext>
            </a:extLst>
          </p:cNvPr>
          <p:cNvSpPr>
            <a:spLocks noGrp="1"/>
          </p:cNvSpPr>
          <p:nvPr>
            <p:ph type="body" idx="1"/>
          </p:nvPr>
        </p:nvSpPr>
        <p:spPr>
          <a:xfrm>
            <a:off x="652463" y="2011363"/>
            <a:ext cx="10701337" cy="3892550"/>
          </a:xfrm>
        </p:spPr>
        <p:txBody>
          <a:bodyPr/>
          <a:lstStyle/>
          <a:p>
            <a:r>
              <a:rPr lang="nl-NL" dirty="0"/>
              <a:t>Reporting to policy makers, </a:t>
            </a:r>
            <a:r>
              <a:rPr lang="nl-NL" dirty="0" err="1"/>
              <a:t>journalists</a:t>
            </a:r>
            <a:r>
              <a:rPr lang="nl-NL" dirty="0"/>
              <a:t>, </a:t>
            </a:r>
            <a:r>
              <a:rPr lang="nl-NL" dirty="0" err="1"/>
              <a:t>researchers</a:t>
            </a:r>
            <a:r>
              <a:rPr lang="nl-NL" dirty="0"/>
              <a:t> etc. </a:t>
            </a:r>
            <a:r>
              <a:rPr lang="nl-NL" dirty="0" err="1"/>
              <a:t>requires</a:t>
            </a:r>
            <a:r>
              <a:rPr lang="nl-NL" dirty="0"/>
              <a:t> </a:t>
            </a:r>
            <a:r>
              <a:rPr lang="nl-NL" dirty="0" err="1"/>
              <a:t>aggregate</a:t>
            </a:r>
            <a:r>
              <a:rPr lang="nl-NL" dirty="0"/>
              <a:t> data </a:t>
            </a:r>
            <a:r>
              <a:rPr lang="nl-NL" dirty="0" err="1"/>
              <a:t>about</a:t>
            </a:r>
            <a:r>
              <a:rPr lang="nl-NL" dirty="0"/>
              <a:t> </a:t>
            </a:r>
            <a:r>
              <a:rPr lang="nl-NL" dirty="0" err="1"/>
              <a:t>the</a:t>
            </a:r>
            <a:r>
              <a:rPr lang="nl-NL" dirty="0"/>
              <a:t> </a:t>
            </a:r>
            <a:r>
              <a:rPr lang="nl-NL" dirty="0" err="1"/>
              <a:t>entire</a:t>
            </a:r>
            <a:r>
              <a:rPr lang="nl-NL" dirty="0"/>
              <a:t> </a:t>
            </a:r>
            <a:r>
              <a:rPr lang="nl-NL" dirty="0" err="1"/>
              <a:t>ecosystem</a:t>
            </a:r>
            <a:r>
              <a:rPr lang="nl-NL" dirty="0"/>
              <a:t> </a:t>
            </a:r>
            <a:r>
              <a:rPr lang="nl-NL" dirty="0" err="1"/>
              <a:t>that</a:t>
            </a:r>
            <a:r>
              <a:rPr lang="nl-NL" dirty="0"/>
              <a:t> preserves </a:t>
            </a:r>
            <a:r>
              <a:rPr lang="nl-NL" dirty="0" err="1"/>
              <a:t>anonymity</a:t>
            </a:r>
            <a:r>
              <a:rPr lang="nl-NL" dirty="0"/>
              <a:t>.</a:t>
            </a:r>
          </a:p>
          <a:p>
            <a:r>
              <a:rPr lang="nl-NL" dirty="0"/>
              <a:t>We </a:t>
            </a:r>
            <a:r>
              <a:rPr lang="nl-NL" dirty="0" err="1"/>
              <a:t>created</a:t>
            </a:r>
            <a:r>
              <a:rPr lang="nl-NL" dirty="0"/>
              <a:t> a dashboard </a:t>
            </a:r>
            <a:r>
              <a:rPr lang="nl-NL" dirty="0" err="1"/>
              <a:t>that</a:t>
            </a:r>
            <a:r>
              <a:rPr lang="nl-NL" dirty="0"/>
              <a:t> shows </a:t>
            </a:r>
            <a:r>
              <a:rPr lang="nl-NL" dirty="0" err="1"/>
              <a:t>aggregate</a:t>
            </a:r>
            <a:r>
              <a:rPr lang="nl-NL" dirty="0"/>
              <a:t> </a:t>
            </a:r>
            <a:r>
              <a:rPr lang="nl-NL" dirty="0" err="1"/>
              <a:t>value</a:t>
            </a:r>
            <a:r>
              <a:rPr lang="nl-NL" dirty="0"/>
              <a:t> </a:t>
            </a:r>
            <a:r>
              <a:rPr lang="nl-NL" dirty="0" err="1"/>
              <a:t>flows</a:t>
            </a:r>
            <a:r>
              <a:rPr lang="nl-NL" dirty="0"/>
              <a:t> in </a:t>
            </a:r>
            <a:r>
              <a:rPr lang="nl-NL" dirty="0" err="1"/>
              <a:t>the</a:t>
            </a:r>
            <a:r>
              <a:rPr lang="nl-NL" dirty="0"/>
              <a:t> </a:t>
            </a:r>
            <a:r>
              <a:rPr lang="nl-NL" dirty="0" err="1"/>
              <a:t>music</a:t>
            </a:r>
            <a:r>
              <a:rPr lang="nl-NL" dirty="0"/>
              <a:t> </a:t>
            </a:r>
            <a:r>
              <a:rPr lang="nl-NL" dirty="0" err="1"/>
              <a:t>ecosystem</a:t>
            </a:r>
            <a:r>
              <a:rPr lang="nl-NL" dirty="0"/>
              <a:t>.</a:t>
            </a:r>
          </a:p>
          <a:p>
            <a:r>
              <a:rPr lang="nl-NL" dirty="0" err="1"/>
              <a:t>Provides</a:t>
            </a:r>
            <a:r>
              <a:rPr lang="nl-NL" dirty="0"/>
              <a:t> important </a:t>
            </a:r>
            <a:r>
              <a:rPr lang="nl-NL" dirty="0" err="1"/>
              <a:t>decision</a:t>
            </a:r>
            <a:r>
              <a:rPr lang="nl-NL" dirty="0"/>
              <a:t>-support information </a:t>
            </a:r>
            <a:r>
              <a:rPr lang="nl-NL" dirty="0" err="1"/>
              <a:t>for</a:t>
            </a:r>
            <a:r>
              <a:rPr lang="nl-NL" dirty="0"/>
              <a:t> policymakers.</a:t>
            </a:r>
          </a:p>
          <a:p>
            <a:endParaRPr lang="nl-NL" dirty="0"/>
          </a:p>
        </p:txBody>
      </p:sp>
      <p:sp>
        <p:nvSpPr>
          <p:cNvPr id="4" name="TextBox 3">
            <a:extLst>
              <a:ext uri="{FF2B5EF4-FFF2-40B4-BE49-F238E27FC236}">
                <a16:creationId xmlns:a16="http://schemas.microsoft.com/office/drawing/2014/main" id="{6FC6A8F0-210F-89C2-E5F8-B35E093297C0}"/>
              </a:ext>
            </a:extLst>
          </p:cNvPr>
          <p:cNvSpPr txBox="1"/>
          <p:nvPr/>
        </p:nvSpPr>
        <p:spPr>
          <a:xfrm>
            <a:off x="536248" y="1476815"/>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US" sz="2000">
                <a:solidFill>
                  <a:srgbClr val="595959"/>
                </a:solidFill>
              </a:rPr>
              <a:t>Roel Wieringa, (TVE)</a:t>
            </a:r>
            <a:endParaRPr lang="en-GB" sz="2000">
              <a:solidFill>
                <a:srgbClr val="595959"/>
              </a:solidFill>
            </a:endParaRPr>
          </a:p>
        </p:txBody>
      </p:sp>
    </p:spTree>
    <p:extLst>
      <p:ext uri="{BB962C8B-B14F-4D97-AF65-F5344CB8AC3E}">
        <p14:creationId xmlns:p14="http://schemas.microsoft.com/office/powerpoint/2010/main" val="3150799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08D8-8B6D-7ED9-AD84-AB7949D1208E}"/>
              </a:ext>
            </a:extLst>
          </p:cNvPr>
          <p:cNvSpPr>
            <a:spLocks noGrp="1"/>
          </p:cNvSpPr>
          <p:nvPr>
            <p:ph type="title"/>
          </p:nvPr>
        </p:nvSpPr>
        <p:spPr/>
        <p:txBody>
          <a:bodyPr/>
          <a:lstStyle/>
          <a:p>
            <a:r>
              <a:rPr lang="en-US"/>
              <a:t>R9: Design of a Music360 platform for ecosystem value analysis and reporting</a:t>
            </a:r>
            <a:endParaRPr lang="en-GB"/>
          </a:p>
        </p:txBody>
      </p:sp>
      <p:sp>
        <p:nvSpPr>
          <p:cNvPr id="3" name="Text Placeholder 2">
            <a:extLst>
              <a:ext uri="{FF2B5EF4-FFF2-40B4-BE49-F238E27FC236}">
                <a16:creationId xmlns:a16="http://schemas.microsoft.com/office/drawing/2014/main" id="{95CD08B3-9E59-E0B9-754B-FD619033F043}"/>
              </a:ext>
            </a:extLst>
          </p:cNvPr>
          <p:cNvSpPr>
            <a:spLocks noGrp="1"/>
          </p:cNvSpPr>
          <p:nvPr>
            <p:ph type="body" idx="1"/>
          </p:nvPr>
        </p:nvSpPr>
        <p:spPr>
          <a:xfrm>
            <a:off x="359384" y="1712832"/>
            <a:ext cx="5172970" cy="4267052"/>
          </a:xfrm>
        </p:spPr>
        <p:txBody>
          <a:bodyPr/>
          <a:lstStyle/>
          <a:p>
            <a:r>
              <a:rPr lang="en-GB"/>
              <a:t>Web-enabled platform to graphically (re)design the music ecosystem</a:t>
            </a:r>
          </a:p>
          <a:p>
            <a:r>
              <a:rPr lang="en-GB"/>
              <a:t>Net value analysis for quantified models</a:t>
            </a:r>
          </a:p>
          <a:p>
            <a:r>
              <a:rPr lang="en-GB"/>
              <a:t>Extensible micro-service architecture</a:t>
            </a:r>
          </a:p>
          <a:p>
            <a:r>
              <a:rPr lang="en-GB"/>
              <a:t>Used by many universities around the world for teaching, for example: </a:t>
            </a:r>
            <a:br>
              <a:rPr lang="en-GB"/>
            </a:br>
            <a:r>
              <a:rPr lang="nl-NL" sz="1200"/>
              <a:t>Hanze hogeschool, Groningen, The Netherlands, Technical University Munich, Germany, </a:t>
            </a:r>
            <a:r>
              <a:rPr lang="en-US" sz="1200"/>
              <a:t>University of Malaysia, Sarawak, Malaysia, University of Gent, Belgium, University of Utrecht, The Netherlands, University of Twente, The Netherlands,  </a:t>
            </a:r>
            <a:r>
              <a:rPr lang="nl-NL" sz="1200"/>
              <a:t>Vrije Universiteit Amsterdam, The Netherlands, …</a:t>
            </a:r>
            <a:endParaRPr lang="en-GB" sz="1200"/>
          </a:p>
          <a:p>
            <a:endParaRPr lang="en-GB"/>
          </a:p>
        </p:txBody>
      </p:sp>
      <p:pic>
        <p:nvPicPr>
          <p:cNvPr id="4" name="Picture 3" descr="P261#yIS1">
            <a:extLst>
              <a:ext uri="{FF2B5EF4-FFF2-40B4-BE49-F238E27FC236}">
                <a16:creationId xmlns:a16="http://schemas.microsoft.com/office/drawing/2014/main" id="{2210C568-4A44-C6CB-E547-89DA4B1A9612}"/>
              </a:ext>
            </a:extLst>
          </p:cNvPr>
          <p:cNvPicPr>
            <a:picLocks noChangeAspect="1"/>
          </p:cNvPicPr>
          <p:nvPr/>
        </p:nvPicPr>
        <p:blipFill>
          <a:blip r:embed="rId3"/>
          <a:stretch>
            <a:fillRect/>
          </a:stretch>
        </p:blipFill>
        <p:spPr>
          <a:xfrm>
            <a:off x="5515462" y="1690688"/>
            <a:ext cx="4117500" cy="2543656"/>
          </a:xfrm>
          <a:prstGeom prst="rect">
            <a:avLst/>
          </a:prstGeom>
        </p:spPr>
      </p:pic>
      <p:pic>
        <p:nvPicPr>
          <p:cNvPr id="5" name="Picture 4" descr="P272#yIS1">
            <a:extLst>
              <a:ext uri="{FF2B5EF4-FFF2-40B4-BE49-F238E27FC236}">
                <a16:creationId xmlns:a16="http://schemas.microsoft.com/office/drawing/2014/main" id="{13650498-CDB8-47F7-7934-267DAF387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200" y="3472180"/>
            <a:ext cx="5761355" cy="3385820"/>
          </a:xfrm>
          <a:prstGeom prst="rect">
            <a:avLst/>
          </a:prstGeom>
        </p:spPr>
      </p:pic>
    </p:spTree>
    <p:extLst>
      <p:ext uri="{BB962C8B-B14F-4D97-AF65-F5344CB8AC3E}">
        <p14:creationId xmlns:p14="http://schemas.microsoft.com/office/powerpoint/2010/main" val="260569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724A1077-7E91-6289-A9F2-CEB125B39AA6}"/>
            </a:ext>
          </a:extLst>
        </p:cNvPr>
        <p:cNvGrpSpPr/>
        <p:nvPr/>
      </p:nvGrpSpPr>
      <p:grpSpPr>
        <a:xfrm>
          <a:off x="0" y="0"/>
          <a:ext cx="0" cy="0"/>
          <a:chOff x="0" y="0"/>
          <a:chExt cx="0" cy="0"/>
        </a:xfrm>
      </p:grpSpPr>
      <p:sp>
        <p:nvSpPr>
          <p:cNvPr id="105" name="Google Shape;105;p3">
            <a:extLst>
              <a:ext uri="{FF2B5EF4-FFF2-40B4-BE49-F238E27FC236}">
                <a16:creationId xmlns:a16="http://schemas.microsoft.com/office/drawing/2014/main" id="{844AABEA-ACE5-6F5F-272F-4D804BD489E1}"/>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b="1" dirty="0"/>
              <a:t>Agenda – cont’d</a:t>
            </a:r>
            <a:endParaRPr dirty="0"/>
          </a:p>
        </p:txBody>
      </p:sp>
      <p:sp>
        <p:nvSpPr>
          <p:cNvPr id="106" name="Google Shape;106;p3">
            <a:extLst>
              <a:ext uri="{FF2B5EF4-FFF2-40B4-BE49-F238E27FC236}">
                <a16:creationId xmlns:a16="http://schemas.microsoft.com/office/drawing/2014/main" id="{14133A98-FE7C-CC20-93C3-E12AE72E6C76}"/>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a:t>
            </a:fld>
            <a:endParaRPr/>
          </a:p>
        </p:txBody>
      </p:sp>
      <p:sp>
        <p:nvSpPr>
          <p:cNvPr id="107" name="Google Shape;107;p3">
            <a:extLst>
              <a:ext uri="{FF2B5EF4-FFF2-40B4-BE49-F238E27FC236}">
                <a16:creationId xmlns:a16="http://schemas.microsoft.com/office/drawing/2014/main" id="{BEB361C0-9FC9-4046-4288-2314C96D6054}"/>
              </a:ext>
            </a:extLst>
          </p:cNvPr>
          <p:cNvSpPr txBox="1">
            <a:spLocks noGrp="1"/>
          </p:cNvSpPr>
          <p:nvPr>
            <p:ph type="body" idx="1"/>
          </p:nvPr>
        </p:nvSpPr>
        <p:spPr>
          <a:xfrm>
            <a:off x="652463" y="1545701"/>
            <a:ext cx="10701337" cy="3550746"/>
          </a:xfrm>
          <a:prstGeom prst="rect">
            <a:avLst/>
          </a:prstGeom>
          <a:noFill/>
          <a:ln>
            <a:noFill/>
          </a:ln>
        </p:spPr>
        <p:txBody>
          <a:bodyPr spcFirstLastPara="1" wrap="square" lIns="91425" tIns="45700" rIns="91425" bIns="45700" anchor="t" anchorCtr="0">
            <a:noAutofit/>
          </a:bodyPr>
          <a:lstStyle/>
          <a:p>
            <a:pPr marL="263525" lvl="0" indent="0"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2.45</a:t>
            </a:r>
            <a:r>
              <a:rPr lang="en-NL" dirty="0">
                <a:solidFill>
                  <a:srgbClr val="595959"/>
                </a:solidFill>
              </a:rPr>
              <a:t> – 1</a:t>
            </a:r>
            <a:r>
              <a:rPr lang="nl-NL" dirty="0">
                <a:solidFill>
                  <a:srgbClr val="595959"/>
                </a:solidFill>
              </a:rPr>
              <a:t>3</a:t>
            </a:r>
            <a:r>
              <a:rPr lang="en-NL" dirty="0">
                <a:solidFill>
                  <a:srgbClr val="595959"/>
                </a:solidFill>
              </a:rPr>
              <a:t>.1</a:t>
            </a:r>
            <a:r>
              <a:rPr lang="nl-NL" dirty="0">
                <a:solidFill>
                  <a:srgbClr val="595959"/>
                </a:solidFill>
              </a:rPr>
              <a:t>5</a:t>
            </a:r>
            <a:r>
              <a:rPr lang="en-NL" dirty="0">
                <a:solidFill>
                  <a:srgbClr val="595959"/>
                </a:solidFill>
              </a:rPr>
              <a:t> </a:t>
            </a:r>
            <a:r>
              <a:rPr lang="nl-NL" dirty="0" err="1">
                <a:solidFill>
                  <a:srgbClr val="595959"/>
                </a:solidFill>
              </a:rPr>
              <a:t>Internal</a:t>
            </a:r>
            <a:r>
              <a:rPr lang="nl-NL" dirty="0">
                <a:solidFill>
                  <a:srgbClr val="595959"/>
                </a:solidFill>
              </a:rPr>
              <a:t> PO/</a:t>
            </a:r>
            <a:r>
              <a:rPr lang="nl-NL" dirty="0" err="1">
                <a:solidFill>
                  <a:srgbClr val="595959"/>
                </a:solidFill>
              </a:rPr>
              <a:t>reviewers</a:t>
            </a:r>
            <a:r>
              <a:rPr lang="nl-NL" dirty="0">
                <a:solidFill>
                  <a:srgbClr val="595959"/>
                </a:solidFill>
              </a:rPr>
              <a:t> meeting</a:t>
            </a:r>
          </a:p>
          <a:p>
            <a:pPr marL="263525" lvl="0" indent="0"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3</a:t>
            </a:r>
            <a:r>
              <a:rPr lang="en-NL" dirty="0">
                <a:solidFill>
                  <a:srgbClr val="595959"/>
                </a:solidFill>
              </a:rPr>
              <a:t>.</a:t>
            </a:r>
            <a:r>
              <a:rPr lang="nl-NL" dirty="0">
                <a:solidFill>
                  <a:srgbClr val="595959"/>
                </a:solidFill>
              </a:rPr>
              <a:t>15</a:t>
            </a:r>
            <a:r>
              <a:rPr lang="en-NL" dirty="0">
                <a:solidFill>
                  <a:srgbClr val="595959"/>
                </a:solidFill>
              </a:rPr>
              <a:t> – 1</a:t>
            </a:r>
            <a:r>
              <a:rPr lang="nl-NL" dirty="0">
                <a:solidFill>
                  <a:srgbClr val="595959"/>
                </a:solidFill>
              </a:rPr>
              <a:t>3</a:t>
            </a:r>
            <a:r>
              <a:rPr lang="en-NL" dirty="0">
                <a:solidFill>
                  <a:srgbClr val="595959"/>
                </a:solidFill>
              </a:rPr>
              <a:t>.</a:t>
            </a:r>
            <a:r>
              <a:rPr lang="nl-NL" dirty="0">
                <a:solidFill>
                  <a:srgbClr val="595959"/>
                </a:solidFill>
              </a:rPr>
              <a:t>45</a:t>
            </a:r>
            <a:r>
              <a:rPr lang="en-NL" dirty="0">
                <a:solidFill>
                  <a:srgbClr val="595959"/>
                </a:solidFill>
              </a:rPr>
              <a:t> </a:t>
            </a:r>
            <a:r>
              <a:rPr lang="en-US" dirty="0">
                <a:solidFill>
                  <a:srgbClr val="595959"/>
                </a:solidFill>
              </a:rPr>
              <a:t>Feedback and conclusion</a:t>
            </a:r>
            <a:endParaRPr lang="en-US" dirty="0"/>
          </a:p>
          <a:p>
            <a:pPr marL="228600" lvl="0" indent="0" algn="l" rtl="0">
              <a:lnSpc>
                <a:spcPct val="120000"/>
              </a:lnSpc>
              <a:spcBef>
                <a:spcPts val="1000"/>
              </a:spcBef>
              <a:spcAft>
                <a:spcPts val="0"/>
              </a:spcAft>
              <a:buSzPts val="1500"/>
              <a:buNone/>
            </a:pPr>
            <a:endParaRPr dirty="0"/>
          </a:p>
        </p:txBody>
      </p:sp>
      <p:sp>
        <p:nvSpPr>
          <p:cNvPr id="108" name="Google Shape;108;p3">
            <a:extLst>
              <a:ext uri="{FF2B5EF4-FFF2-40B4-BE49-F238E27FC236}">
                <a16:creationId xmlns:a16="http://schemas.microsoft.com/office/drawing/2014/main" id="{F25BB56D-EE26-95AB-58EE-4BB70E1B08C0}"/>
              </a:ext>
            </a:extLst>
          </p:cNvPr>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extLst>
      <p:ext uri="{BB962C8B-B14F-4D97-AF65-F5344CB8AC3E}">
        <p14:creationId xmlns:p14="http://schemas.microsoft.com/office/powerpoint/2010/main" val="3271516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46E4-D6F2-2684-6D29-997AFCC1B1D5}"/>
              </a:ext>
            </a:extLst>
          </p:cNvPr>
          <p:cNvSpPr>
            <a:spLocks noGrp="1"/>
          </p:cNvSpPr>
          <p:nvPr>
            <p:ph type="title"/>
          </p:nvPr>
        </p:nvSpPr>
        <p:spPr/>
        <p:txBody>
          <a:bodyPr>
            <a:normAutofit/>
          </a:bodyPr>
          <a:lstStyle/>
          <a:p>
            <a:r>
              <a:rPr lang="en-US"/>
              <a:t>R7: Design of secure representation &amp; access permission of confidential metadata </a:t>
            </a:r>
            <a:endParaRPr lang="en-GB"/>
          </a:p>
        </p:txBody>
      </p:sp>
      <p:sp>
        <p:nvSpPr>
          <p:cNvPr id="3" name="Text Placeholder 2">
            <a:extLst>
              <a:ext uri="{FF2B5EF4-FFF2-40B4-BE49-F238E27FC236}">
                <a16:creationId xmlns:a16="http://schemas.microsoft.com/office/drawing/2014/main" id="{CA6BE669-AD8D-DAFB-9899-D97E3374E9FC}"/>
              </a:ext>
            </a:extLst>
          </p:cNvPr>
          <p:cNvSpPr>
            <a:spLocks noGrp="1"/>
          </p:cNvSpPr>
          <p:nvPr>
            <p:ph type="body" idx="1"/>
          </p:nvPr>
        </p:nvSpPr>
        <p:spPr>
          <a:xfrm>
            <a:off x="725486" y="1690688"/>
            <a:ext cx="4758523" cy="3767563"/>
          </a:xfrm>
        </p:spPr>
        <p:txBody>
          <a:bodyPr/>
          <a:lstStyle/>
          <a:p>
            <a:pPr marL="133350" indent="0">
              <a:buNone/>
            </a:pPr>
            <a:r>
              <a:rPr lang="en-GB" dirty="0"/>
              <a:t>Integration in the Music360 architecture:</a:t>
            </a:r>
          </a:p>
          <a:p>
            <a:r>
              <a:rPr lang="en-GB" dirty="0"/>
              <a:t>Authentication and authorization with OAuth 2.0 / OpenID Connect (same as all data access in Music360) with production-grade implementation</a:t>
            </a:r>
          </a:p>
          <a:p>
            <a:r>
              <a:rPr lang="en-GB" dirty="0"/>
              <a:t>Protection of data at the database level, with Row Level Security (RLS) policies</a:t>
            </a:r>
          </a:p>
        </p:txBody>
      </p:sp>
      <p:pic>
        <p:nvPicPr>
          <p:cNvPr id="4" name="Picture 3" descr="A diagram of a software system&#10;&#10;AI-generated content may be incorrect.">
            <a:extLst>
              <a:ext uri="{FF2B5EF4-FFF2-40B4-BE49-F238E27FC236}">
                <a16:creationId xmlns:a16="http://schemas.microsoft.com/office/drawing/2014/main" id="{3E43805A-CB69-5FE9-FC7F-2E63B9893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032" y="1681251"/>
            <a:ext cx="5982505" cy="5176749"/>
          </a:xfrm>
          <a:prstGeom prst="rect">
            <a:avLst/>
          </a:prstGeom>
        </p:spPr>
      </p:pic>
    </p:spTree>
    <p:extLst>
      <p:ext uri="{BB962C8B-B14F-4D97-AF65-F5344CB8AC3E}">
        <p14:creationId xmlns:p14="http://schemas.microsoft.com/office/powerpoint/2010/main" val="2967747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893#yIS1">
            <a:extLst>
              <a:ext uri="{FF2B5EF4-FFF2-40B4-BE49-F238E27FC236}">
                <a16:creationId xmlns:a16="http://schemas.microsoft.com/office/drawing/2014/main" id="{BC4EB340-AAD8-8FEA-7FB1-1D126023B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2437" y="0"/>
            <a:ext cx="4532035" cy="5926816"/>
          </a:xfrm>
          <a:prstGeom prst="rect">
            <a:avLst/>
          </a:prstGeom>
          <a:noFill/>
          <a:ln>
            <a:noFill/>
          </a:ln>
        </p:spPr>
      </p:pic>
      <p:sp>
        <p:nvSpPr>
          <p:cNvPr id="2" name="Title 1">
            <a:extLst>
              <a:ext uri="{FF2B5EF4-FFF2-40B4-BE49-F238E27FC236}">
                <a16:creationId xmlns:a16="http://schemas.microsoft.com/office/drawing/2014/main" id="{D1D99190-96F3-7155-E56E-6B779A992B62}"/>
              </a:ext>
            </a:extLst>
          </p:cNvPr>
          <p:cNvSpPr>
            <a:spLocks noGrp="1"/>
          </p:cNvSpPr>
          <p:nvPr>
            <p:ph type="title"/>
          </p:nvPr>
        </p:nvSpPr>
        <p:spPr>
          <a:xfrm>
            <a:off x="652463" y="83744"/>
            <a:ext cx="10701337" cy="1325563"/>
          </a:xfrm>
        </p:spPr>
        <p:txBody>
          <a:bodyPr/>
          <a:lstStyle/>
          <a:p>
            <a:r>
              <a:rPr lang="en-GB"/>
              <a:t>OUT11 Evidence-based decision </a:t>
            </a:r>
            <a:br>
              <a:rPr lang="en-GB"/>
            </a:br>
            <a:r>
              <a:rPr lang="en-GB"/>
              <a:t>making</a:t>
            </a:r>
          </a:p>
        </p:txBody>
      </p:sp>
      <p:sp>
        <p:nvSpPr>
          <p:cNvPr id="3" name="Text Placeholder 2">
            <a:extLst>
              <a:ext uri="{FF2B5EF4-FFF2-40B4-BE49-F238E27FC236}">
                <a16:creationId xmlns:a16="http://schemas.microsoft.com/office/drawing/2014/main" id="{DA3F2E87-535C-24B3-88C6-5C2D010CCB82}"/>
              </a:ext>
            </a:extLst>
          </p:cNvPr>
          <p:cNvSpPr>
            <a:spLocks noGrp="1"/>
          </p:cNvSpPr>
          <p:nvPr>
            <p:ph type="body" idx="1"/>
          </p:nvPr>
        </p:nvSpPr>
        <p:spPr>
          <a:xfrm>
            <a:off x="586475" y="1281047"/>
            <a:ext cx="7029974" cy="4295906"/>
          </a:xfrm>
        </p:spPr>
        <p:txBody>
          <a:bodyPr/>
          <a:lstStyle/>
          <a:p>
            <a:pPr marL="133350" indent="0">
              <a:buNone/>
            </a:pPr>
            <a:r>
              <a:rPr lang="en-GB" dirty="0"/>
              <a:t>Used Ecosphere to </a:t>
            </a:r>
            <a:r>
              <a:rPr lang="en-GB" dirty="0" err="1"/>
              <a:t>analyze</a:t>
            </a:r>
            <a:r>
              <a:rPr lang="en-GB" dirty="0"/>
              <a:t> the RAAP/PPI verdict:</a:t>
            </a:r>
          </a:p>
          <a:p>
            <a:r>
              <a:rPr lang="en-GB" dirty="0"/>
              <a:t>Used data about music usage of the Dutch living lab (see also WP6)</a:t>
            </a:r>
          </a:p>
          <a:p>
            <a:r>
              <a:rPr lang="en-GB" dirty="0"/>
              <a:t>Imported the data, with some human intervention, into the Ecosphere platform</a:t>
            </a:r>
          </a:p>
          <a:p>
            <a:r>
              <a:rPr lang="en-GB" dirty="0"/>
              <a:t>Net value flow analysis functionality allowed to show the impact of the Court ruling for stakeholders involved (Rome vs non-Rome treaty recordings, and their rights holders).</a:t>
            </a:r>
          </a:p>
          <a:p>
            <a:pPr marL="133350" indent="0">
              <a:buNone/>
            </a:pPr>
            <a:endParaRPr lang="en-GB" dirty="0"/>
          </a:p>
        </p:txBody>
      </p:sp>
      <p:graphicFrame>
        <p:nvGraphicFramePr>
          <p:cNvPr id="6" name="Table 5">
            <a:extLst>
              <a:ext uri="{FF2B5EF4-FFF2-40B4-BE49-F238E27FC236}">
                <a16:creationId xmlns:a16="http://schemas.microsoft.com/office/drawing/2014/main" id="{810F3D16-71E0-DB61-EFD3-269FE5673B28}"/>
              </a:ext>
            </a:extLst>
          </p:cNvPr>
          <p:cNvGraphicFramePr>
            <a:graphicFrameLocks noGrp="1"/>
          </p:cNvGraphicFramePr>
          <p:nvPr/>
        </p:nvGraphicFramePr>
        <p:xfrm>
          <a:off x="3147281" y="4911393"/>
          <a:ext cx="3612860" cy="685800"/>
        </p:xfrm>
        <a:graphic>
          <a:graphicData uri="http://schemas.openxmlformats.org/drawingml/2006/table">
            <a:tbl>
              <a:tblPr firstRow="1" firstCol="1" bandRow="1">
                <a:tableStyleId>{10EBFB42-05CD-4685-9DDC-995AEF597EAE}</a:tableStyleId>
              </a:tblPr>
              <a:tblGrid>
                <a:gridCol w="1373919">
                  <a:extLst>
                    <a:ext uri="{9D8B030D-6E8A-4147-A177-3AD203B41FA5}">
                      <a16:colId xmlns:a16="http://schemas.microsoft.com/office/drawing/2014/main" val="4016768946"/>
                    </a:ext>
                  </a:extLst>
                </a:gridCol>
                <a:gridCol w="1109134">
                  <a:extLst>
                    <a:ext uri="{9D8B030D-6E8A-4147-A177-3AD203B41FA5}">
                      <a16:colId xmlns:a16="http://schemas.microsoft.com/office/drawing/2014/main" val="578070791"/>
                    </a:ext>
                  </a:extLst>
                </a:gridCol>
                <a:gridCol w="1129807">
                  <a:extLst>
                    <a:ext uri="{9D8B030D-6E8A-4147-A177-3AD203B41FA5}">
                      <a16:colId xmlns:a16="http://schemas.microsoft.com/office/drawing/2014/main" val="3877906620"/>
                    </a:ext>
                  </a:extLst>
                </a:gridCol>
              </a:tblGrid>
              <a:tr h="190500">
                <a:tc>
                  <a:txBody>
                    <a:bodyPr/>
                    <a:lstStyle/>
                    <a:p>
                      <a:pPr algn="just" fontAlgn="auto">
                        <a:lnSpc>
                          <a:spcPts val="1200"/>
                        </a:lnSpc>
                        <a:buNone/>
                      </a:pPr>
                      <a:r>
                        <a:rPr lang="en-US" sz="1100" spc="0">
                          <a:effectLst/>
                        </a:rPr>
                        <a:t> </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ctr" fontAlgn="auto">
                        <a:lnSpc>
                          <a:spcPts val="1200"/>
                        </a:lnSpc>
                        <a:buNone/>
                      </a:pPr>
                      <a:r>
                        <a:rPr lang="nl-NL" sz="1100" spc="0">
                          <a:effectLst/>
                        </a:rPr>
                        <a:t>Pre-verdict</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just" fontAlgn="auto">
                        <a:lnSpc>
                          <a:spcPts val="1200"/>
                        </a:lnSpc>
                        <a:buNone/>
                      </a:pPr>
                      <a:r>
                        <a:rPr lang="nl-NL" sz="1100" spc="0">
                          <a:effectLst/>
                        </a:rPr>
                        <a:t>Post-verdict</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extLst>
                  <a:ext uri="{0D108BD9-81ED-4DB2-BD59-A6C34878D82A}">
                    <a16:rowId xmlns:a16="http://schemas.microsoft.com/office/drawing/2014/main" val="46107040"/>
                  </a:ext>
                </a:extLst>
              </a:tr>
              <a:tr h="190500">
                <a:tc>
                  <a:txBody>
                    <a:bodyPr/>
                    <a:lstStyle/>
                    <a:p>
                      <a:pPr algn="l" fontAlgn="auto">
                        <a:lnSpc>
                          <a:spcPts val="1200"/>
                        </a:lnSpc>
                        <a:buNone/>
                      </a:pPr>
                      <a:r>
                        <a:rPr lang="nl-NL" sz="1100" spc="0">
                          <a:effectLst/>
                        </a:rPr>
                        <a:t>Rome performers</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a:effectLst/>
                        </a:rPr>
                        <a:t>312.075.000,00</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a:effectLst/>
                        </a:rPr>
                        <a:t>130.387.500,00</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extLst>
                  <a:ext uri="{0D108BD9-81ED-4DB2-BD59-A6C34878D82A}">
                    <a16:rowId xmlns:a16="http://schemas.microsoft.com/office/drawing/2014/main" val="3706370422"/>
                  </a:ext>
                </a:extLst>
              </a:tr>
              <a:tr h="190500">
                <a:tc>
                  <a:txBody>
                    <a:bodyPr/>
                    <a:lstStyle/>
                    <a:p>
                      <a:pPr algn="l" fontAlgn="auto">
                        <a:lnSpc>
                          <a:spcPts val="1200"/>
                        </a:lnSpc>
                        <a:buNone/>
                      </a:pPr>
                      <a:r>
                        <a:rPr lang="nl-NL" sz="1100" spc="0">
                          <a:effectLst/>
                        </a:rPr>
                        <a:t>Non Rome performers</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a:effectLst/>
                        </a:rPr>
                        <a:t>115.425.000,00</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dirty="0">
                          <a:effectLst/>
                        </a:rPr>
                        <a:t>297.112.500,00</a:t>
                      </a:r>
                      <a:endParaRPr lang="nl-NL" sz="1100" spc="5" dirty="0">
                        <a:solidFill>
                          <a:srgbClr val="000000"/>
                        </a:solidFill>
                        <a:effectLst/>
                        <a:latin typeface="Arial" panose="020B0604020202020204" pitchFamily="34" charset="0"/>
                        <a:ea typeface="Arial" panose="020B0604020202020204" pitchFamily="34" charset="0"/>
                      </a:endParaRPr>
                    </a:p>
                  </a:txBody>
                  <a:tcPr marL="44450" marR="44450" marT="0" marB="0" anchor="b"/>
                </a:tc>
                <a:extLst>
                  <a:ext uri="{0D108BD9-81ED-4DB2-BD59-A6C34878D82A}">
                    <a16:rowId xmlns:a16="http://schemas.microsoft.com/office/drawing/2014/main" val="1796787924"/>
                  </a:ext>
                </a:extLst>
              </a:tr>
            </a:tbl>
          </a:graphicData>
        </a:graphic>
      </p:graphicFrame>
      <p:sp>
        <p:nvSpPr>
          <p:cNvPr id="7" name="TextBox 6">
            <a:extLst>
              <a:ext uri="{FF2B5EF4-FFF2-40B4-BE49-F238E27FC236}">
                <a16:creationId xmlns:a16="http://schemas.microsoft.com/office/drawing/2014/main" id="{A08A2B44-7104-68D3-E85E-83F090FF380B}"/>
              </a:ext>
            </a:extLst>
          </p:cNvPr>
          <p:cNvSpPr txBox="1"/>
          <p:nvPr/>
        </p:nvSpPr>
        <p:spPr>
          <a:xfrm>
            <a:off x="3795370" y="5702003"/>
            <a:ext cx="2300630" cy="307777"/>
          </a:xfrm>
          <a:prstGeom prst="rect">
            <a:avLst/>
          </a:prstGeom>
          <a:noFill/>
        </p:spPr>
        <p:txBody>
          <a:bodyPr wrap="none" rtlCol="0">
            <a:spAutoFit/>
          </a:bodyPr>
          <a:lstStyle/>
          <a:p>
            <a:r>
              <a:rPr lang="en-GB" b="1" dirty="0">
                <a:solidFill>
                  <a:srgbClr val="FF0000"/>
                </a:solidFill>
              </a:rPr>
              <a:t>Note: fictitious numbers!</a:t>
            </a:r>
          </a:p>
        </p:txBody>
      </p:sp>
      <p:sp>
        <p:nvSpPr>
          <p:cNvPr id="8" name="Arrow: Down 7">
            <a:extLst>
              <a:ext uri="{FF2B5EF4-FFF2-40B4-BE49-F238E27FC236}">
                <a16:creationId xmlns:a16="http://schemas.microsoft.com/office/drawing/2014/main" id="{8C4C7EFC-E644-6202-5CE1-C7E71544A74E}"/>
              </a:ext>
            </a:extLst>
          </p:cNvPr>
          <p:cNvSpPr/>
          <p:nvPr/>
        </p:nvSpPr>
        <p:spPr>
          <a:xfrm rot="5400000">
            <a:off x="7036905" y="4943208"/>
            <a:ext cx="536919" cy="622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1481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2FACF88-5CBD-71D6-7CE7-96B789B65B45}"/>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40355799-AF0B-0568-9850-092B1E44103F}"/>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5 - Sustainable business model of Music360 solution</a:t>
            </a:r>
            <a:endParaRPr lang="en-GB" sz="4000" noProof="0" dirty="0"/>
          </a:p>
        </p:txBody>
      </p:sp>
      <p:sp>
        <p:nvSpPr>
          <p:cNvPr id="100" name="Google Shape;100;p2">
            <a:extLst>
              <a:ext uri="{FF2B5EF4-FFF2-40B4-BE49-F238E27FC236}">
                <a16:creationId xmlns:a16="http://schemas.microsoft.com/office/drawing/2014/main" id="{2006121D-F991-8488-7E47-04E118775AB1}"/>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47BE85F4-A853-846F-6C8B-467CB19068C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42</a:t>
            </a:fld>
            <a:endParaRPr lang="en-GB" noProof="0" dirty="0"/>
          </a:p>
        </p:txBody>
      </p:sp>
      <p:sp>
        <p:nvSpPr>
          <p:cNvPr id="4" name="TextBox 3">
            <a:extLst>
              <a:ext uri="{FF2B5EF4-FFF2-40B4-BE49-F238E27FC236}">
                <a16:creationId xmlns:a16="http://schemas.microsoft.com/office/drawing/2014/main" id="{1EEF38EA-64AE-8F55-E5AA-4C8F89DCD201}"/>
              </a:ext>
            </a:extLst>
          </p:cNvPr>
          <p:cNvSpPr txBox="1"/>
          <p:nvPr/>
        </p:nvSpPr>
        <p:spPr>
          <a:xfrm>
            <a:off x="782424" y="2391348"/>
            <a:ext cx="6087359"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Bruno Gaminha (GDA) </a:t>
            </a:r>
          </a:p>
        </p:txBody>
      </p:sp>
    </p:spTree>
    <p:extLst>
      <p:ext uri="{BB962C8B-B14F-4D97-AF65-F5344CB8AC3E}">
        <p14:creationId xmlns:p14="http://schemas.microsoft.com/office/powerpoint/2010/main" val="1417799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77FAE407-44F1-3A9D-AA1B-A3B1A52D0B9B}"/>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B1AAC7AD-DD9B-CC4F-3BA1-3B035878B802}"/>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dirty="0"/>
              <a:t>Work Progress</a:t>
            </a:r>
            <a:endParaRPr dirty="0"/>
          </a:p>
        </p:txBody>
      </p:sp>
      <p:sp>
        <p:nvSpPr>
          <p:cNvPr id="83" name="Google Shape;83;p17">
            <a:extLst>
              <a:ext uri="{FF2B5EF4-FFF2-40B4-BE49-F238E27FC236}">
                <a16:creationId xmlns:a16="http://schemas.microsoft.com/office/drawing/2014/main" id="{7684B1C6-20EE-6CC4-F993-1A5FD8E3418C}"/>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43</a:t>
            </a:fld>
            <a:endParaRPr/>
          </a:p>
        </p:txBody>
      </p:sp>
      <p:sp>
        <p:nvSpPr>
          <p:cNvPr id="84" name="Google Shape;84;p17">
            <a:extLst>
              <a:ext uri="{FF2B5EF4-FFF2-40B4-BE49-F238E27FC236}">
                <a16:creationId xmlns:a16="http://schemas.microsoft.com/office/drawing/2014/main" id="{14E96B00-AD87-290A-5811-A41953928825}"/>
              </a:ext>
            </a:extLst>
          </p:cNvPr>
          <p:cNvSpPr txBox="1">
            <a:spLocks noGrp="1"/>
          </p:cNvSpPr>
          <p:nvPr>
            <p:ph type="body" idx="1"/>
          </p:nvPr>
        </p:nvSpPr>
        <p:spPr>
          <a:xfrm>
            <a:off x="652463" y="1690688"/>
            <a:ext cx="10701337" cy="418465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v"/>
            </a:pPr>
            <a:r>
              <a:rPr lang="en-US" dirty="0"/>
              <a:t>Dedicated WP5 working group led by SENA</a:t>
            </a:r>
          </a:p>
          <a:p>
            <a:pPr>
              <a:buFont typeface="Wingdings" panose="05000000000000000000" pitchFamily="2" charset="2"/>
              <a:buChar char="v"/>
            </a:pPr>
            <a:r>
              <a:rPr lang="en-US" dirty="0"/>
              <a:t>Regular coordination on D5.1 and D5.2</a:t>
            </a:r>
          </a:p>
          <a:p>
            <a:pPr>
              <a:buFont typeface="Wingdings" panose="05000000000000000000" pitchFamily="2" charset="2"/>
              <a:buChar char="v"/>
            </a:pPr>
            <a:r>
              <a:rPr lang="en-US" dirty="0"/>
              <a:t>Partners: TVE, VU, BMAT, BUMA, GDA, IMRO</a:t>
            </a:r>
          </a:p>
          <a:p>
            <a:pPr>
              <a:buFont typeface="Wingdings" panose="05000000000000000000" pitchFamily="2" charset="2"/>
              <a:buChar char="v"/>
            </a:pPr>
            <a:r>
              <a:rPr lang="en-US" dirty="0"/>
              <a:t>Mapping users and value propositions</a:t>
            </a:r>
          </a:p>
          <a:p>
            <a:pPr>
              <a:buFont typeface="Wingdings" panose="05000000000000000000" pitchFamily="2" charset="2"/>
              <a:buChar char="v"/>
            </a:pPr>
            <a:r>
              <a:rPr lang="en-US" dirty="0"/>
              <a:t>Benchmarking governance and cost models (</a:t>
            </a:r>
            <a:r>
              <a:rPr lang="en-US" dirty="0" err="1"/>
              <a:t>DDEx</a:t>
            </a:r>
            <a:r>
              <a:rPr lang="en-US" dirty="0"/>
              <a:t>, CISAC, SCAPR)</a:t>
            </a:r>
          </a:p>
          <a:p>
            <a:pPr lvl="1"/>
            <a:endParaRPr lang="en-US" dirty="0"/>
          </a:p>
          <a:p>
            <a:pPr lvl="1"/>
            <a:endParaRPr lang="en-US" dirty="0"/>
          </a:p>
        </p:txBody>
      </p:sp>
    </p:spTree>
    <p:extLst>
      <p:ext uri="{BB962C8B-B14F-4D97-AF65-F5344CB8AC3E}">
        <p14:creationId xmlns:p14="http://schemas.microsoft.com/office/powerpoint/2010/main" val="3675408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92A52A2C-E8B1-EC62-F439-4BEC0FF2869D}"/>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D87A39A5-D5A8-15E1-83B6-2CF24AC21279}"/>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lvl="0"/>
            <a:r>
              <a:rPr lang="en-US" dirty="0"/>
              <a:t>Stakeholder Engagement</a:t>
            </a:r>
            <a:endParaRPr dirty="0"/>
          </a:p>
        </p:txBody>
      </p:sp>
      <p:sp>
        <p:nvSpPr>
          <p:cNvPr id="83" name="Google Shape;83;p17">
            <a:extLst>
              <a:ext uri="{FF2B5EF4-FFF2-40B4-BE49-F238E27FC236}">
                <a16:creationId xmlns:a16="http://schemas.microsoft.com/office/drawing/2014/main" id="{4796D65D-DFB6-DFA5-EABA-4E4F4115017F}"/>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44</a:t>
            </a:fld>
            <a:endParaRPr/>
          </a:p>
        </p:txBody>
      </p:sp>
      <p:sp>
        <p:nvSpPr>
          <p:cNvPr id="84" name="Google Shape;84;p17">
            <a:extLst>
              <a:ext uri="{FF2B5EF4-FFF2-40B4-BE49-F238E27FC236}">
                <a16:creationId xmlns:a16="http://schemas.microsoft.com/office/drawing/2014/main" id="{4E1089D5-C1E1-17F6-DDA4-EBD4AF2D1EB9}"/>
              </a:ext>
            </a:extLst>
          </p:cNvPr>
          <p:cNvSpPr txBox="1">
            <a:spLocks noGrp="1"/>
          </p:cNvSpPr>
          <p:nvPr>
            <p:ph type="body" idx="1"/>
          </p:nvPr>
        </p:nvSpPr>
        <p:spPr>
          <a:xfrm>
            <a:off x="652463" y="1916722"/>
            <a:ext cx="10701337" cy="3958615"/>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v"/>
            </a:pPr>
            <a:r>
              <a:rPr lang="en-US" dirty="0"/>
              <a:t>Broad mapping of stakeholder groups</a:t>
            </a:r>
          </a:p>
          <a:p>
            <a:pPr lvl="0">
              <a:buFont typeface="Wingdings" panose="05000000000000000000" pitchFamily="2" charset="2"/>
              <a:buChar char="v"/>
            </a:pPr>
            <a:r>
              <a:rPr lang="en-US" dirty="0"/>
              <a:t>Governance and cost model analysis</a:t>
            </a:r>
          </a:p>
          <a:p>
            <a:pPr lvl="0">
              <a:buFont typeface="Wingdings" panose="05000000000000000000" pitchFamily="2" charset="2"/>
              <a:buChar char="v"/>
            </a:pPr>
            <a:r>
              <a:rPr lang="en-US" dirty="0"/>
              <a:t>Outreach to CISAC &amp; SCAPR</a:t>
            </a:r>
          </a:p>
          <a:p>
            <a:pPr lvl="0">
              <a:buFont typeface="Wingdings" panose="05000000000000000000" pitchFamily="2" charset="2"/>
              <a:buChar char="v"/>
            </a:pPr>
            <a:r>
              <a:rPr lang="en-US" dirty="0"/>
              <a:t>Multiple demos and feedback sessions</a:t>
            </a:r>
          </a:p>
          <a:p>
            <a:pPr lvl="0"/>
            <a:endParaRPr lang="en-NL" dirty="0"/>
          </a:p>
          <a:p>
            <a:endParaRPr dirty="0"/>
          </a:p>
        </p:txBody>
      </p:sp>
    </p:spTree>
    <p:extLst>
      <p:ext uri="{BB962C8B-B14F-4D97-AF65-F5344CB8AC3E}">
        <p14:creationId xmlns:p14="http://schemas.microsoft.com/office/powerpoint/2010/main" val="4259168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0623C061-596D-EAD5-896E-43D2660774C9}"/>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B67BDECE-C84A-3036-91B7-8E01037ACEB5}"/>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lvl="0"/>
            <a:r>
              <a:rPr lang="en-US" dirty="0"/>
              <a:t>D5.1 – Business Model v1 </a:t>
            </a:r>
            <a:br>
              <a:rPr lang="en-US" dirty="0"/>
            </a:br>
            <a:endParaRPr dirty="0"/>
          </a:p>
        </p:txBody>
      </p:sp>
      <p:sp>
        <p:nvSpPr>
          <p:cNvPr id="83" name="Google Shape;83;p17">
            <a:extLst>
              <a:ext uri="{FF2B5EF4-FFF2-40B4-BE49-F238E27FC236}">
                <a16:creationId xmlns:a16="http://schemas.microsoft.com/office/drawing/2014/main" id="{594DE345-192D-D764-DD2B-6254F3ED3F62}"/>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45</a:t>
            </a:fld>
            <a:endParaRPr/>
          </a:p>
        </p:txBody>
      </p:sp>
      <p:sp>
        <p:nvSpPr>
          <p:cNvPr id="84" name="Google Shape;84;p17">
            <a:extLst>
              <a:ext uri="{FF2B5EF4-FFF2-40B4-BE49-F238E27FC236}">
                <a16:creationId xmlns:a16="http://schemas.microsoft.com/office/drawing/2014/main" id="{9DDD4AEE-E6D9-FE54-FCE8-EAB1AE2E4BB4}"/>
              </a:ext>
            </a:extLst>
          </p:cNvPr>
          <p:cNvSpPr txBox="1">
            <a:spLocks noGrp="1"/>
          </p:cNvSpPr>
          <p:nvPr>
            <p:ph type="body" idx="1"/>
          </p:nvPr>
        </p:nvSpPr>
        <p:spPr>
          <a:xfrm>
            <a:off x="652463" y="2022232"/>
            <a:ext cx="10701337" cy="3853106"/>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v"/>
            </a:pPr>
            <a:r>
              <a:rPr lang="en-US" dirty="0"/>
              <a:t>Defines sustainable ecosystem business model for Music360 Dashboard</a:t>
            </a:r>
          </a:p>
          <a:p>
            <a:pPr>
              <a:buFont typeface="Wingdings" panose="05000000000000000000" pitchFamily="2" charset="2"/>
              <a:buChar char="v"/>
            </a:pPr>
            <a:r>
              <a:rPr lang="en-US" dirty="0"/>
              <a:t>User mapping &amp; value proposition analysis</a:t>
            </a:r>
          </a:p>
          <a:p>
            <a:pPr>
              <a:buFont typeface="Wingdings" panose="05000000000000000000" pitchFamily="2" charset="2"/>
              <a:buChar char="v"/>
            </a:pPr>
            <a:r>
              <a:rPr lang="en-US" dirty="0"/>
              <a:t>Validation of business‑model scenarios</a:t>
            </a:r>
          </a:p>
          <a:p>
            <a:pPr>
              <a:buFont typeface="Wingdings" panose="05000000000000000000" pitchFamily="2" charset="2"/>
              <a:buChar char="v"/>
            </a:pPr>
            <a:r>
              <a:rPr lang="en-US" dirty="0"/>
              <a:t>Governance &amp; cost model evaluation for multi‑actor platform</a:t>
            </a:r>
          </a:p>
          <a:p>
            <a:pPr lvl="0">
              <a:buFont typeface="Wingdings" panose="05000000000000000000" pitchFamily="2" charset="2"/>
              <a:buChar char="v"/>
            </a:pPr>
            <a:r>
              <a:rPr lang="en-US" dirty="0"/>
              <a:t>Physical workshop </a:t>
            </a:r>
          </a:p>
        </p:txBody>
      </p:sp>
    </p:spTree>
    <p:extLst>
      <p:ext uri="{BB962C8B-B14F-4D97-AF65-F5344CB8AC3E}">
        <p14:creationId xmlns:p14="http://schemas.microsoft.com/office/powerpoint/2010/main" val="381188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0092AD28-2C36-CECC-E5B1-799CD72B3653}"/>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B5E372C5-116A-E0EC-A8BA-9A9F39D53464}"/>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dirty="0"/>
              <a:t>Deliverable D5.2 – Sustainable Business Model v2</a:t>
            </a:r>
            <a:endParaRPr dirty="0"/>
          </a:p>
        </p:txBody>
      </p:sp>
      <p:sp>
        <p:nvSpPr>
          <p:cNvPr id="83" name="Google Shape;83;p17">
            <a:extLst>
              <a:ext uri="{FF2B5EF4-FFF2-40B4-BE49-F238E27FC236}">
                <a16:creationId xmlns:a16="http://schemas.microsoft.com/office/drawing/2014/main" id="{1E9DD3EA-F52E-3F38-BA3D-3814F08ADA84}"/>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46</a:t>
            </a:fld>
            <a:endParaRPr/>
          </a:p>
        </p:txBody>
      </p:sp>
      <p:sp>
        <p:nvSpPr>
          <p:cNvPr id="84" name="Google Shape;84;p17">
            <a:extLst>
              <a:ext uri="{FF2B5EF4-FFF2-40B4-BE49-F238E27FC236}">
                <a16:creationId xmlns:a16="http://schemas.microsoft.com/office/drawing/2014/main" id="{45913455-C36F-1BD4-AA6E-3EB8F6EF8094}"/>
              </a:ext>
            </a:extLst>
          </p:cNvPr>
          <p:cNvSpPr txBox="1">
            <a:spLocks noGrp="1"/>
          </p:cNvSpPr>
          <p:nvPr>
            <p:ph type="body" idx="1"/>
          </p:nvPr>
        </p:nvSpPr>
        <p:spPr>
          <a:xfrm>
            <a:off x="652463" y="1690688"/>
            <a:ext cx="10701337" cy="4184650"/>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v"/>
            </a:pPr>
            <a:r>
              <a:rPr lang="en-US" dirty="0"/>
              <a:t>Refinement of governance &amp; cost models</a:t>
            </a:r>
          </a:p>
          <a:p>
            <a:pPr lvl="1">
              <a:buFont typeface="Wingdings" panose="05000000000000000000" pitchFamily="2" charset="2"/>
              <a:buChar char="v"/>
            </a:pPr>
            <a:r>
              <a:rPr lang="en-US" dirty="0"/>
              <a:t>Adoption targets: SCAPR, CISAC, CMOs, venues, policymakers</a:t>
            </a:r>
          </a:p>
          <a:p>
            <a:pPr lvl="1">
              <a:buFont typeface="Wingdings" panose="05000000000000000000" pitchFamily="2" charset="2"/>
              <a:buChar char="v"/>
            </a:pPr>
            <a:r>
              <a:rPr lang="en-US" dirty="0"/>
              <a:t>Governance scenarios incl. European Music Observatory</a:t>
            </a:r>
          </a:p>
          <a:p>
            <a:pPr lvl="0">
              <a:buFont typeface="Wingdings" panose="05000000000000000000" pitchFamily="2" charset="2"/>
              <a:buChar char="v"/>
            </a:pPr>
            <a:r>
              <a:rPr lang="en-US" dirty="0"/>
              <a:t>Engagement with CISAC &amp; SCAPR</a:t>
            </a:r>
          </a:p>
          <a:p>
            <a:pPr lvl="0">
              <a:buFont typeface="Wingdings" panose="05000000000000000000" pitchFamily="2" charset="2"/>
              <a:buChar char="v"/>
            </a:pPr>
            <a:r>
              <a:rPr lang="en-US" dirty="0"/>
              <a:t>Revised &amp; scalable business model (v2)</a:t>
            </a:r>
          </a:p>
          <a:p>
            <a:pPr lvl="1">
              <a:buFont typeface="Wingdings" panose="05000000000000000000" pitchFamily="2" charset="2"/>
              <a:buChar char="v"/>
            </a:pPr>
            <a:r>
              <a:rPr lang="en-US" dirty="0"/>
              <a:t>Description and sustainability of Ecosystem components, such as ontology, relational data model, SMPC/HE privacy tech, Experimentation Toolkit</a:t>
            </a:r>
          </a:p>
          <a:p>
            <a:pPr lvl="1">
              <a:buFont typeface="Wingdings" panose="05000000000000000000" pitchFamily="2" charset="2"/>
              <a:buChar char="v"/>
            </a:pPr>
            <a:r>
              <a:rPr lang="en-US" dirty="0"/>
              <a:t>Indicative technical cost: ~€1M (excl. legal &amp; rollout)</a:t>
            </a:r>
          </a:p>
        </p:txBody>
      </p:sp>
    </p:spTree>
    <p:extLst>
      <p:ext uri="{BB962C8B-B14F-4D97-AF65-F5344CB8AC3E}">
        <p14:creationId xmlns:p14="http://schemas.microsoft.com/office/powerpoint/2010/main" val="638275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E78284B-5571-2C9C-16CD-70FF64C9FC8F}"/>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3510F305-5EB9-82A8-5E9E-AEDE4D1787B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6 - Living labs </a:t>
            </a:r>
          </a:p>
        </p:txBody>
      </p:sp>
      <p:sp>
        <p:nvSpPr>
          <p:cNvPr id="100" name="Google Shape;100;p2">
            <a:extLst>
              <a:ext uri="{FF2B5EF4-FFF2-40B4-BE49-F238E27FC236}">
                <a16:creationId xmlns:a16="http://schemas.microsoft.com/office/drawing/2014/main" id="{40A6FD35-9FCA-014B-9827-C9977F512938}"/>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DE629175-726B-F04F-1B1F-6F96026F7A7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47</a:t>
            </a:fld>
            <a:endParaRPr lang="en-GB" noProof="0" dirty="0"/>
          </a:p>
        </p:txBody>
      </p:sp>
      <p:sp>
        <p:nvSpPr>
          <p:cNvPr id="4" name="TextBox 3">
            <a:extLst>
              <a:ext uri="{FF2B5EF4-FFF2-40B4-BE49-F238E27FC236}">
                <a16:creationId xmlns:a16="http://schemas.microsoft.com/office/drawing/2014/main" id="{91A31190-8989-EA7A-8D47-12566244FB30}"/>
              </a:ext>
            </a:extLst>
          </p:cNvPr>
          <p:cNvSpPr txBox="1"/>
          <p:nvPr/>
        </p:nvSpPr>
        <p:spPr>
          <a:xfrm>
            <a:off x="746731" y="2183959"/>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Lisa Ni </a:t>
            </a:r>
            <a:r>
              <a:rPr lang="en-GB" sz="2000" dirty="0" err="1">
                <a:solidFill>
                  <a:srgbClr val="595959"/>
                </a:solidFill>
              </a:rPr>
              <a:t>Choisdealbha</a:t>
            </a:r>
            <a:r>
              <a:rPr lang="en-GB" sz="2000" dirty="0">
                <a:solidFill>
                  <a:srgbClr val="595959"/>
                </a:solidFill>
              </a:rPr>
              <a:t> (IMRO), Piia Moore (GTM)</a:t>
            </a:r>
          </a:p>
        </p:txBody>
      </p:sp>
    </p:spTree>
    <p:extLst>
      <p:ext uri="{BB962C8B-B14F-4D97-AF65-F5344CB8AC3E}">
        <p14:creationId xmlns:p14="http://schemas.microsoft.com/office/powerpoint/2010/main" val="3907140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br>
              <a:rPr lang="nl-NL" b="1" dirty="0"/>
            </a:br>
            <a:r>
              <a:rPr lang="nl-NL" b="1" dirty="0"/>
              <a:t>Work package 6 - </a:t>
            </a:r>
            <a:r>
              <a:rPr lang="en-GB" dirty="0"/>
              <a:t>Living labs 	</a:t>
            </a:r>
            <a:r>
              <a:rPr lang="en-US" dirty="0"/>
              <a:t>		</a:t>
            </a:r>
            <a:br>
              <a:rPr lang="en-US" dirty="0"/>
            </a:br>
            <a:endParaRPr dirty="0"/>
          </a:p>
        </p:txBody>
      </p:sp>
      <p:sp>
        <p:nvSpPr>
          <p:cNvPr id="98" name="Google Shape;98;p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48</a:t>
            </a:fld>
            <a:endParaRPr/>
          </a:p>
        </p:txBody>
      </p:sp>
      <p:sp>
        <p:nvSpPr>
          <p:cNvPr id="99" name="Google Shape;99;p2"/>
          <p:cNvSpPr txBox="1">
            <a:spLocks noGrp="1"/>
          </p:cNvSpPr>
          <p:nvPr>
            <p:ph type="body" idx="1"/>
          </p:nvPr>
        </p:nvSpPr>
        <p:spPr>
          <a:xfrm>
            <a:off x="576073" y="1389888"/>
            <a:ext cx="10777728" cy="460926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1000"/>
              </a:spcBef>
              <a:spcAft>
                <a:spcPts val="0"/>
              </a:spcAft>
              <a:buSzPts val="1500"/>
              <a:buNone/>
            </a:pPr>
            <a:r>
              <a:rPr lang="fi-FI" u="sng" dirty="0" err="1"/>
              <a:t>Scope</a:t>
            </a:r>
            <a:r>
              <a:rPr lang="fi-FI" u="sng" dirty="0"/>
              <a:t> &amp; </a:t>
            </a:r>
            <a:r>
              <a:rPr lang="fi-FI" u="sng" dirty="0" err="1"/>
              <a:t>Methods</a:t>
            </a:r>
            <a:endParaRPr lang="fi-FI" u="sng" dirty="0"/>
          </a:p>
          <a:p>
            <a:pPr marL="228600" lvl="0" indent="0">
              <a:buNone/>
            </a:pPr>
            <a:r>
              <a:rPr lang="en-US" dirty="0"/>
              <a:t>Five-country Living Labs</a:t>
            </a:r>
          </a:p>
          <a:p>
            <a:pPr marL="571500" indent="-342900"/>
            <a:r>
              <a:rPr lang="en-US" dirty="0"/>
              <a:t>Spain			Netherlands		Finland			</a:t>
            </a:r>
          </a:p>
          <a:p>
            <a:pPr marL="571500" indent="-342900"/>
            <a:r>
              <a:rPr lang="en-US" dirty="0"/>
              <a:t>Ireland			Portugal </a:t>
            </a:r>
          </a:p>
          <a:p>
            <a:pPr marL="228600" lvl="0" indent="0">
              <a:buNone/>
            </a:pPr>
            <a:r>
              <a:rPr lang="en-US" dirty="0"/>
              <a:t>Measuring a variety of impacts: </a:t>
            </a:r>
          </a:p>
          <a:p>
            <a:pPr marL="228600" lvl="0" indent="0">
              <a:buNone/>
            </a:pPr>
            <a:r>
              <a:rPr lang="en-US" dirty="0"/>
              <a:t>Cultural 		Economic 	Social 		Therapeutic </a:t>
            </a:r>
          </a:p>
          <a:p>
            <a:pPr marL="228600" lvl="0" indent="0">
              <a:buNone/>
            </a:pPr>
            <a:r>
              <a:rPr lang="en-US" dirty="0"/>
              <a:t>Using a variety of research tools:</a:t>
            </a:r>
          </a:p>
          <a:p>
            <a:pPr marL="228600" lvl="0" indent="0">
              <a:buNone/>
            </a:pPr>
            <a:r>
              <a:rPr lang="en-US" dirty="0"/>
              <a:t>Audio fingerprinting	 Surveys	Observation 	Evidence-based frameworks. </a:t>
            </a:r>
          </a:p>
        </p:txBody>
      </p:sp>
      <p:sp>
        <p:nvSpPr>
          <p:cNvPr id="100" name="Google Shape;100;p2"/>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1AF8F75-A3FF-665C-1DDA-D79412C2F7C8}"/>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A5EB4D86-209E-539E-53FE-0E1766A2BE8E}"/>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br>
              <a:rPr lang="nl-NL" b="1" dirty="0"/>
            </a:br>
            <a:r>
              <a:rPr lang="nl-NL" b="1" dirty="0"/>
              <a:t>Work package 6 - </a:t>
            </a:r>
            <a:r>
              <a:rPr lang="en-GB" dirty="0"/>
              <a:t>Living labs 	</a:t>
            </a:r>
            <a:r>
              <a:rPr lang="en-US" dirty="0"/>
              <a:t>		</a:t>
            </a:r>
            <a:br>
              <a:rPr lang="en-US" dirty="0"/>
            </a:br>
            <a:endParaRPr dirty="0"/>
          </a:p>
        </p:txBody>
      </p:sp>
      <p:sp>
        <p:nvSpPr>
          <p:cNvPr id="98" name="Google Shape;98;p2">
            <a:extLst>
              <a:ext uri="{FF2B5EF4-FFF2-40B4-BE49-F238E27FC236}">
                <a16:creationId xmlns:a16="http://schemas.microsoft.com/office/drawing/2014/main" id="{54434514-52E4-4A4B-C2B1-992A93305105}"/>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49</a:t>
            </a:fld>
            <a:endParaRPr/>
          </a:p>
        </p:txBody>
      </p:sp>
      <p:sp>
        <p:nvSpPr>
          <p:cNvPr id="99" name="Google Shape;99;p2">
            <a:extLst>
              <a:ext uri="{FF2B5EF4-FFF2-40B4-BE49-F238E27FC236}">
                <a16:creationId xmlns:a16="http://schemas.microsoft.com/office/drawing/2014/main" id="{A4C66B53-F6C9-84ED-BD30-2835351DDF26}"/>
              </a:ext>
            </a:extLst>
          </p:cNvPr>
          <p:cNvSpPr txBox="1">
            <a:spLocks noGrp="1"/>
          </p:cNvSpPr>
          <p:nvPr>
            <p:ph type="body" idx="1"/>
          </p:nvPr>
        </p:nvSpPr>
        <p:spPr>
          <a:xfrm>
            <a:off x="576073" y="1389888"/>
            <a:ext cx="10777728" cy="4143646"/>
          </a:xfrm>
          <a:prstGeom prst="rect">
            <a:avLst/>
          </a:prstGeom>
          <a:noFill/>
          <a:ln>
            <a:noFill/>
          </a:ln>
        </p:spPr>
        <p:txBody>
          <a:bodyPr spcFirstLastPara="1" wrap="square" lIns="91425" tIns="45700" rIns="91425" bIns="45700" anchor="t" anchorCtr="0">
            <a:noAutofit/>
          </a:bodyPr>
          <a:lstStyle/>
          <a:p>
            <a:pPr marL="228600" lvl="0" indent="0">
              <a:buNone/>
            </a:pPr>
            <a:r>
              <a:rPr lang="en-US" u="sng" dirty="0"/>
              <a:t>Cross-country Insight</a:t>
            </a:r>
          </a:p>
          <a:p>
            <a:pPr marL="228600" lvl="0" indent="0">
              <a:buNone/>
            </a:pPr>
            <a:r>
              <a:rPr lang="en-US" dirty="0"/>
              <a:t>Music influences </a:t>
            </a:r>
          </a:p>
          <a:p>
            <a:pPr marL="571500" indent="-342900"/>
            <a:r>
              <a:rPr lang="en-US" dirty="0"/>
              <a:t>Customer behavior:</a:t>
            </a:r>
          </a:p>
          <a:p>
            <a:pPr marL="571500" indent="-342900"/>
            <a:r>
              <a:rPr lang="en-US" dirty="0"/>
              <a:t>Employee well-being;</a:t>
            </a:r>
          </a:p>
          <a:p>
            <a:pPr marL="571500" indent="-342900"/>
            <a:r>
              <a:rPr lang="en-US" dirty="0"/>
              <a:t>Cultural identity;</a:t>
            </a:r>
          </a:p>
          <a:p>
            <a:pPr marL="571500" indent="-342900"/>
            <a:r>
              <a:rPr lang="en-US" dirty="0"/>
              <a:t>Fair rights distribution;</a:t>
            </a:r>
          </a:p>
          <a:p>
            <a:pPr marL="571500" indent="-342900"/>
            <a:r>
              <a:rPr lang="en-US" dirty="0"/>
              <a:t>Health outcomes</a:t>
            </a:r>
          </a:p>
          <a:p>
            <a:pPr marL="228600" indent="0">
              <a:buNone/>
            </a:pPr>
            <a:r>
              <a:rPr lang="en-US" dirty="0"/>
              <a:t>Far beyond entertainment.</a:t>
            </a:r>
          </a:p>
        </p:txBody>
      </p:sp>
      <p:sp>
        <p:nvSpPr>
          <p:cNvPr id="100" name="Google Shape;100;p2">
            <a:extLst>
              <a:ext uri="{FF2B5EF4-FFF2-40B4-BE49-F238E27FC236}">
                <a16:creationId xmlns:a16="http://schemas.microsoft.com/office/drawing/2014/main" id="{EE2F1E74-8CC1-6E85-28A9-7979B731C701}"/>
              </a:ext>
            </a:extLst>
          </p:cNvPr>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extLst>
      <p:ext uri="{BB962C8B-B14F-4D97-AF65-F5344CB8AC3E}">
        <p14:creationId xmlns:p14="http://schemas.microsoft.com/office/powerpoint/2010/main" val="348955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0878-9A37-D6BC-017D-4F02EBC6494B}"/>
              </a:ext>
            </a:extLst>
          </p:cNvPr>
          <p:cNvSpPr>
            <a:spLocks noGrp="1"/>
          </p:cNvSpPr>
          <p:nvPr>
            <p:ph type="title"/>
          </p:nvPr>
        </p:nvSpPr>
        <p:spPr/>
        <p:txBody>
          <a:bodyPr>
            <a:normAutofit fontScale="90000"/>
          </a:bodyPr>
          <a:lstStyle/>
          <a:p>
            <a:r>
              <a:rPr lang="en-US" sz="3100" dirty="0"/>
              <a:t>Work package 1 - Conceptualization and measurement of monetary and non-monetary value of music</a:t>
            </a:r>
            <a:br>
              <a:rPr lang="en-US" dirty="0">
                <a:solidFill>
                  <a:srgbClr val="595959"/>
                </a:solidFill>
              </a:rPr>
            </a:br>
            <a:endParaRPr lang="en-GB" dirty="0"/>
          </a:p>
        </p:txBody>
      </p:sp>
      <p:sp>
        <p:nvSpPr>
          <p:cNvPr id="3" name="Text Placeholder 2">
            <a:extLst>
              <a:ext uri="{FF2B5EF4-FFF2-40B4-BE49-F238E27FC236}">
                <a16:creationId xmlns:a16="http://schemas.microsoft.com/office/drawing/2014/main" id="{197ADE76-CD49-44A6-9ABF-E268DC61A7E2}"/>
              </a:ext>
            </a:extLst>
          </p:cNvPr>
          <p:cNvSpPr>
            <a:spLocks noGrp="1"/>
          </p:cNvSpPr>
          <p:nvPr>
            <p:ph type="body" idx="1"/>
          </p:nvPr>
        </p:nvSpPr>
        <p:spPr/>
        <p:txBody>
          <a:bodyPr/>
          <a:lstStyle/>
          <a:p>
            <a:pPr marL="133350" indent="0">
              <a:buNone/>
            </a:pPr>
            <a:r>
              <a:rPr lang="en-US" dirty="0">
                <a:solidFill>
                  <a:srgbClr val="595959"/>
                </a:solidFill>
              </a:rPr>
              <a:t>Ingmar Leijen (VU), </a:t>
            </a:r>
            <a:r>
              <a:rPr lang="es-ES" dirty="0">
                <a:solidFill>
                  <a:srgbClr val="595959"/>
                </a:solidFill>
              </a:rPr>
              <a:t>María de Miguel Molina (UPV)</a:t>
            </a:r>
            <a:endParaRPr lang="en-GB" dirty="0"/>
          </a:p>
        </p:txBody>
      </p:sp>
    </p:spTree>
    <p:extLst>
      <p:ext uri="{BB962C8B-B14F-4D97-AF65-F5344CB8AC3E}">
        <p14:creationId xmlns:p14="http://schemas.microsoft.com/office/powerpoint/2010/main" val="2849397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4FB26FE-68F4-6869-2C56-1DF4366EF96C}"/>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CDB7A607-4AAF-9C54-0A9E-FAA66E424B6A}"/>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br>
              <a:rPr lang="nl-NL" b="1" dirty="0"/>
            </a:br>
            <a:r>
              <a:rPr lang="nl-NL" b="1" dirty="0"/>
              <a:t>Work package 6 - </a:t>
            </a:r>
            <a:r>
              <a:rPr lang="en-GB" dirty="0"/>
              <a:t>Living labs 	</a:t>
            </a:r>
            <a:r>
              <a:rPr lang="en-US" dirty="0"/>
              <a:t>		</a:t>
            </a:r>
            <a:br>
              <a:rPr lang="en-US" dirty="0"/>
            </a:br>
            <a:endParaRPr dirty="0"/>
          </a:p>
        </p:txBody>
      </p:sp>
      <p:sp>
        <p:nvSpPr>
          <p:cNvPr id="98" name="Google Shape;98;p2">
            <a:extLst>
              <a:ext uri="{FF2B5EF4-FFF2-40B4-BE49-F238E27FC236}">
                <a16:creationId xmlns:a16="http://schemas.microsoft.com/office/drawing/2014/main" id="{38699A6D-59BE-23EB-2874-DFEC6A4F4B44}"/>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50</a:t>
            </a:fld>
            <a:endParaRPr/>
          </a:p>
        </p:txBody>
      </p:sp>
      <p:sp>
        <p:nvSpPr>
          <p:cNvPr id="99" name="Google Shape;99;p2">
            <a:extLst>
              <a:ext uri="{FF2B5EF4-FFF2-40B4-BE49-F238E27FC236}">
                <a16:creationId xmlns:a16="http://schemas.microsoft.com/office/drawing/2014/main" id="{9E7FA58D-1678-9761-6EC2-FA2F8789656F}"/>
              </a:ext>
            </a:extLst>
          </p:cNvPr>
          <p:cNvSpPr txBox="1">
            <a:spLocks noGrp="1"/>
          </p:cNvSpPr>
          <p:nvPr>
            <p:ph type="body" idx="1"/>
          </p:nvPr>
        </p:nvSpPr>
        <p:spPr>
          <a:xfrm>
            <a:off x="576073" y="1389888"/>
            <a:ext cx="10777728" cy="4143646"/>
          </a:xfrm>
          <a:prstGeom prst="rect">
            <a:avLst/>
          </a:prstGeom>
          <a:noFill/>
          <a:ln>
            <a:noFill/>
          </a:ln>
        </p:spPr>
        <p:txBody>
          <a:bodyPr spcFirstLastPara="1" wrap="square" lIns="91425" tIns="45700" rIns="91425" bIns="45700" anchor="t" anchorCtr="0">
            <a:noAutofit/>
          </a:bodyPr>
          <a:lstStyle/>
          <a:p>
            <a:pPr marL="228600" lvl="0" indent="0">
              <a:buNone/>
            </a:pPr>
            <a:r>
              <a:rPr lang="en-US" u="sng" dirty="0"/>
              <a:t>Operational Impact</a:t>
            </a:r>
          </a:p>
          <a:p>
            <a:pPr marL="228600" lvl="0" indent="0">
              <a:buNone/>
            </a:pPr>
            <a:r>
              <a:rPr lang="en-US" dirty="0"/>
              <a:t>Data-driven insights guide </a:t>
            </a:r>
          </a:p>
          <a:p>
            <a:pPr marL="571500" indent="-342900"/>
            <a:r>
              <a:rPr lang="en-US" dirty="0"/>
              <a:t>CMOs, </a:t>
            </a:r>
          </a:p>
          <a:p>
            <a:pPr marL="571500" indent="-342900"/>
            <a:r>
              <a:rPr lang="en-US" dirty="0"/>
              <a:t>Policymakers </a:t>
            </a:r>
          </a:p>
          <a:p>
            <a:pPr marL="571500" indent="-342900"/>
            <a:r>
              <a:rPr lang="en-US" dirty="0"/>
              <a:t>Healthcare </a:t>
            </a:r>
          </a:p>
          <a:p>
            <a:pPr marL="571500" indent="-342900"/>
            <a:r>
              <a:rPr lang="en-US" dirty="0"/>
              <a:t>Retail </a:t>
            </a:r>
          </a:p>
          <a:p>
            <a:pPr marL="571500" indent="-342900"/>
            <a:r>
              <a:rPr lang="en-US" dirty="0"/>
              <a:t>Hospitality </a:t>
            </a:r>
          </a:p>
          <a:p>
            <a:pPr marL="228600" indent="0">
              <a:buNone/>
            </a:pPr>
            <a:r>
              <a:rPr lang="en-US" dirty="0" err="1"/>
              <a:t>Optimising</a:t>
            </a:r>
            <a:r>
              <a:rPr lang="en-US" dirty="0"/>
              <a:t> music’s measurable value. </a:t>
            </a:r>
            <a:endParaRPr dirty="0"/>
          </a:p>
        </p:txBody>
      </p:sp>
      <p:sp>
        <p:nvSpPr>
          <p:cNvPr id="100" name="Google Shape;100;p2">
            <a:extLst>
              <a:ext uri="{FF2B5EF4-FFF2-40B4-BE49-F238E27FC236}">
                <a16:creationId xmlns:a16="http://schemas.microsoft.com/office/drawing/2014/main" id="{085EA8B9-2898-ACCD-ABF6-A75CED82EA9B}"/>
              </a:ext>
            </a:extLst>
          </p:cNvPr>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extLst>
      <p:ext uri="{BB962C8B-B14F-4D97-AF65-F5344CB8AC3E}">
        <p14:creationId xmlns:p14="http://schemas.microsoft.com/office/powerpoint/2010/main" val="227648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12AA-26C7-20AD-1768-816CE5B599A3}"/>
              </a:ext>
            </a:extLst>
          </p:cNvPr>
          <p:cNvSpPr>
            <a:spLocks noGrp="1"/>
          </p:cNvSpPr>
          <p:nvPr>
            <p:ph type="title"/>
          </p:nvPr>
        </p:nvSpPr>
        <p:spPr/>
        <p:txBody>
          <a:bodyPr/>
          <a:lstStyle/>
          <a:p>
            <a:r>
              <a:rPr lang="en-US" dirty="0"/>
              <a:t>A field validated Music360 solution 	</a:t>
            </a:r>
          </a:p>
        </p:txBody>
      </p:sp>
      <p:sp>
        <p:nvSpPr>
          <p:cNvPr id="3" name="Slide Number Placeholder 2">
            <a:extLst>
              <a:ext uri="{FF2B5EF4-FFF2-40B4-BE49-F238E27FC236}">
                <a16:creationId xmlns:a16="http://schemas.microsoft.com/office/drawing/2014/main" id="{D1C54960-FE1F-B15E-8129-542A0BBB8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51</a:t>
            </a:fld>
            <a:endParaRPr lang="en-NL"/>
          </a:p>
        </p:txBody>
      </p:sp>
      <p:sp>
        <p:nvSpPr>
          <p:cNvPr id="4" name="Text Placeholder 3">
            <a:extLst>
              <a:ext uri="{FF2B5EF4-FFF2-40B4-BE49-F238E27FC236}">
                <a16:creationId xmlns:a16="http://schemas.microsoft.com/office/drawing/2014/main" id="{6F9BA99E-D0E3-3C71-0DB4-3604100A0C8C}"/>
              </a:ext>
            </a:extLst>
          </p:cNvPr>
          <p:cNvSpPr>
            <a:spLocks noGrp="1"/>
          </p:cNvSpPr>
          <p:nvPr>
            <p:ph type="body" idx="1"/>
          </p:nvPr>
        </p:nvSpPr>
        <p:spPr>
          <a:xfrm>
            <a:off x="652462" y="1690688"/>
            <a:ext cx="10701337" cy="3892550"/>
          </a:xfrm>
        </p:spPr>
        <p:txBody>
          <a:bodyPr/>
          <a:lstStyle/>
          <a:p>
            <a:r>
              <a:rPr lang="en-US" dirty="0"/>
              <a:t>Demonstrated feasibility of in‑venue audio monitoring</a:t>
            </a:r>
          </a:p>
          <a:p>
            <a:r>
              <a:rPr lang="en-US" dirty="0"/>
              <a:t>Verified data pipelines (fingerprinting → rights matching → allocation)</a:t>
            </a:r>
          </a:p>
          <a:p>
            <a:r>
              <a:rPr lang="en-US" dirty="0"/>
              <a:t>Confirmed cross-sector applicability (retail, hospitality, culture, healthcare)</a:t>
            </a:r>
          </a:p>
          <a:p>
            <a:r>
              <a:rPr lang="en-US" dirty="0"/>
              <a:t>Validated Experimentation Toolkit for reproducible research</a:t>
            </a:r>
          </a:p>
          <a:p>
            <a:r>
              <a:rPr lang="en-US" dirty="0"/>
              <a:t>Provided evidence base for fairer, data-driven rights distribution</a:t>
            </a:r>
            <a:endParaRPr lang="en-GB" dirty="0"/>
          </a:p>
        </p:txBody>
      </p:sp>
      <p:graphicFrame>
        <p:nvGraphicFramePr>
          <p:cNvPr id="5" name="Kaaviokuva 4">
            <a:extLst>
              <a:ext uri="{FF2B5EF4-FFF2-40B4-BE49-F238E27FC236}">
                <a16:creationId xmlns:a16="http://schemas.microsoft.com/office/drawing/2014/main" id="{7A90DA2E-8709-DC2A-2B07-901FE7F14F0B}"/>
              </a:ext>
            </a:extLst>
          </p:cNvPr>
          <p:cNvGraphicFramePr/>
          <p:nvPr/>
        </p:nvGraphicFramePr>
        <p:xfrm>
          <a:off x="1652083" y="4276033"/>
          <a:ext cx="7271521" cy="1660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464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C182-35A3-0EA7-4A84-E63CE11463B5}"/>
              </a:ext>
            </a:extLst>
          </p:cNvPr>
          <p:cNvSpPr>
            <a:spLocks noGrp="1"/>
          </p:cNvSpPr>
          <p:nvPr>
            <p:ph type="title"/>
          </p:nvPr>
        </p:nvSpPr>
        <p:spPr/>
        <p:txBody>
          <a:bodyPr/>
          <a:lstStyle/>
          <a:p>
            <a:r>
              <a:rPr lang="en-GB" dirty="0"/>
              <a:t>Results and Outcomes</a:t>
            </a:r>
          </a:p>
        </p:txBody>
      </p:sp>
      <p:sp>
        <p:nvSpPr>
          <p:cNvPr id="3" name="Slide Number Placeholder 2">
            <a:extLst>
              <a:ext uri="{FF2B5EF4-FFF2-40B4-BE49-F238E27FC236}">
                <a16:creationId xmlns:a16="http://schemas.microsoft.com/office/drawing/2014/main" id="{757377E2-7AFA-8EE8-23EF-88F20B63D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52</a:t>
            </a:fld>
            <a:endParaRPr lang="en-NL"/>
          </a:p>
        </p:txBody>
      </p:sp>
      <p:sp>
        <p:nvSpPr>
          <p:cNvPr id="4" name="Text Placeholder 3">
            <a:extLst>
              <a:ext uri="{FF2B5EF4-FFF2-40B4-BE49-F238E27FC236}">
                <a16:creationId xmlns:a16="http://schemas.microsoft.com/office/drawing/2014/main" id="{9AC31726-A5E4-A026-7731-DB77DD962DB6}"/>
              </a:ext>
            </a:extLst>
          </p:cNvPr>
          <p:cNvSpPr>
            <a:spLocks noGrp="1"/>
          </p:cNvSpPr>
          <p:nvPr>
            <p:ph type="body" idx="1"/>
          </p:nvPr>
        </p:nvSpPr>
        <p:spPr>
          <a:xfrm>
            <a:off x="652463" y="1690688"/>
            <a:ext cx="10701337" cy="4184650"/>
          </a:xfrm>
        </p:spPr>
        <p:txBody>
          <a:bodyPr/>
          <a:lstStyle/>
          <a:p>
            <a:r>
              <a:rPr lang="en-US" dirty="0"/>
              <a:t>Stakeholder needs for understanding the </a:t>
            </a:r>
            <a:r>
              <a:rPr lang="en-US" b="1" dirty="0"/>
              <a:t>value of music </a:t>
            </a:r>
          </a:p>
          <a:p>
            <a:r>
              <a:rPr lang="en-US" dirty="0"/>
              <a:t>Field-validated Music360 platform with stakeholders </a:t>
            </a:r>
            <a:r>
              <a:rPr lang="en-GB" dirty="0"/>
              <a:t>	</a:t>
            </a:r>
          </a:p>
          <a:p>
            <a:r>
              <a:rPr lang="en-US" dirty="0"/>
              <a:t>More </a:t>
            </a:r>
            <a:r>
              <a:rPr lang="en-US" b="1" dirty="0"/>
              <a:t>accurate royalty </a:t>
            </a:r>
            <a:r>
              <a:rPr lang="en-US" dirty="0"/>
              <a:t>distribution 	</a:t>
            </a:r>
          </a:p>
          <a:p>
            <a:r>
              <a:rPr lang="en-US" dirty="0"/>
              <a:t>Insight into the </a:t>
            </a:r>
            <a:r>
              <a:rPr lang="en-US" b="1" dirty="0"/>
              <a:t>value of music </a:t>
            </a:r>
            <a:r>
              <a:rPr lang="en-US" dirty="0"/>
              <a:t>	</a:t>
            </a:r>
          </a:p>
          <a:p>
            <a:r>
              <a:rPr lang="en-GB" dirty="0"/>
              <a:t>Evidence-based decision making</a:t>
            </a:r>
          </a:p>
          <a:p>
            <a:r>
              <a:rPr lang="en-US" dirty="0"/>
              <a:t>Impact greater than financial/entertainment 	</a:t>
            </a:r>
            <a:r>
              <a:rPr lang="en-GB" dirty="0"/>
              <a:t>	</a:t>
            </a:r>
          </a:p>
          <a:p>
            <a:endParaRPr lang="en-GB" dirty="0"/>
          </a:p>
          <a:p>
            <a:endParaRPr lang="en-GB" dirty="0"/>
          </a:p>
        </p:txBody>
      </p:sp>
    </p:spTree>
    <p:extLst>
      <p:ext uri="{BB962C8B-B14F-4D97-AF65-F5344CB8AC3E}">
        <p14:creationId xmlns:p14="http://schemas.microsoft.com/office/powerpoint/2010/main" val="83369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4510-0671-7BF7-1933-CF4B0043D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04EB2-233E-27F9-1391-5193AACB3747}"/>
              </a:ext>
            </a:extLst>
          </p:cNvPr>
          <p:cNvSpPr>
            <a:spLocks noGrp="1"/>
          </p:cNvSpPr>
          <p:nvPr>
            <p:ph type="title"/>
          </p:nvPr>
        </p:nvSpPr>
        <p:spPr/>
        <p:txBody>
          <a:bodyPr/>
          <a:lstStyle/>
          <a:p>
            <a:r>
              <a:rPr lang="en-US" dirty="0"/>
              <a:t>Portugal — More Accurate Royalty Distribution</a:t>
            </a:r>
            <a:endParaRPr lang="en-GB" dirty="0"/>
          </a:p>
        </p:txBody>
      </p:sp>
      <p:sp>
        <p:nvSpPr>
          <p:cNvPr id="3" name="Slide Number Placeholder 2">
            <a:extLst>
              <a:ext uri="{FF2B5EF4-FFF2-40B4-BE49-F238E27FC236}">
                <a16:creationId xmlns:a16="http://schemas.microsoft.com/office/drawing/2014/main" id="{0BFBE19F-0AFC-01FC-5EBC-65F4421C5E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53</a:t>
            </a:fld>
            <a:endParaRPr lang="en-NL"/>
          </a:p>
        </p:txBody>
      </p:sp>
      <p:sp>
        <p:nvSpPr>
          <p:cNvPr id="4" name="Text Placeholder 3">
            <a:extLst>
              <a:ext uri="{FF2B5EF4-FFF2-40B4-BE49-F238E27FC236}">
                <a16:creationId xmlns:a16="http://schemas.microsoft.com/office/drawing/2014/main" id="{A75778AE-6A24-6BA3-0339-82C4DFED6C4B}"/>
              </a:ext>
            </a:extLst>
          </p:cNvPr>
          <p:cNvSpPr>
            <a:spLocks noGrp="1"/>
          </p:cNvSpPr>
          <p:nvPr>
            <p:ph type="body" idx="1"/>
          </p:nvPr>
        </p:nvSpPr>
        <p:spPr>
          <a:xfrm>
            <a:off x="624681" y="1377156"/>
            <a:ext cx="10756900" cy="4103688"/>
          </a:xfrm>
        </p:spPr>
        <p:txBody>
          <a:bodyPr/>
          <a:lstStyle/>
          <a:p>
            <a:r>
              <a:rPr lang="en-US" dirty="0"/>
              <a:t>The Portuguese Living Lab introduced direct in‑venue audio fingerprinting across 14 venues (425,665 plays; 46,655 unique recordings).</a:t>
            </a:r>
          </a:p>
          <a:p>
            <a:r>
              <a:rPr lang="en-US" dirty="0"/>
              <a:t>62% of venue‑played tracks were not in traditional broadcast reference models proving currently used proxy models miss large parts of real repertoire.</a:t>
            </a:r>
          </a:p>
          <a:p>
            <a:r>
              <a:rPr lang="en-US" dirty="0"/>
              <a:t>However, high‑value, high‑rotation tracks do overlap, meaning the shift to usage‑based distribution corrects unfairness without </a:t>
            </a:r>
            <a:r>
              <a:rPr lang="en-US" dirty="0" err="1"/>
              <a:t>destabilising</a:t>
            </a:r>
            <a:r>
              <a:rPr lang="en-US" dirty="0"/>
              <a:t> payouts.</a:t>
            </a:r>
          </a:p>
          <a:p>
            <a:r>
              <a:rPr lang="en-US" dirty="0"/>
              <a:t>80% of venues support usage‑based remuneration, validating adoption readiness.</a:t>
            </a:r>
          </a:p>
          <a:p>
            <a:pPr marL="133350" indent="0">
              <a:buNone/>
            </a:pPr>
            <a:r>
              <a:rPr lang="en-US" b="1" dirty="0"/>
              <a:t>Outcome: </a:t>
            </a:r>
          </a:p>
          <a:p>
            <a:pPr marL="133350" indent="0">
              <a:buNone/>
            </a:pPr>
            <a:r>
              <a:rPr lang="en-US" b="1" dirty="0"/>
              <a:t>Evidence-based, hybrid royalty distribution becomes feasible, fairer, and more transparent.</a:t>
            </a:r>
            <a:endParaRPr lang="en-GB" b="1" dirty="0"/>
          </a:p>
        </p:txBody>
      </p:sp>
    </p:spTree>
    <p:extLst>
      <p:ext uri="{BB962C8B-B14F-4D97-AF65-F5344CB8AC3E}">
        <p14:creationId xmlns:p14="http://schemas.microsoft.com/office/powerpoint/2010/main" val="1381335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0078-ADDB-310E-8922-E8A627384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A60E4-8EEA-998D-DE61-13CBEF4D7779}"/>
              </a:ext>
            </a:extLst>
          </p:cNvPr>
          <p:cNvSpPr>
            <a:spLocks noGrp="1"/>
          </p:cNvSpPr>
          <p:nvPr>
            <p:ph type="title"/>
          </p:nvPr>
        </p:nvSpPr>
        <p:spPr/>
        <p:txBody>
          <a:bodyPr/>
          <a:lstStyle/>
          <a:p>
            <a:r>
              <a:rPr lang="en-US" dirty="0"/>
              <a:t>Ireland - Insight Into the Value of Music (1/2)</a:t>
            </a:r>
          </a:p>
        </p:txBody>
      </p:sp>
      <p:sp>
        <p:nvSpPr>
          <p:cNvPr id="3" name="Slide Number Placeholder 2">
            <a:extLst>
              <a:ext uri="{FF2B5EF4-FFF2-40B4-BE49-F238E27FC236}">
                <a16:creationId xmlns:a16="http://schemas.microsoft.com/office/drawing/2014/main" id="{08D4F982-80E0-5C21-85E1-D51A74AF9A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54</a:t>
            </a:fld>
            <a:endParaRPr lang="en-NL"/>
          </a:p>
        </p:txBody>
      </p:sp>
      <p:sp>
        <p:nvSpPr>
          <p:cNvPr id="4" name="Text Placeholder 3">
            <a:extLst>
              <a:ext uri="{FF2B5EF4-FFF2-40B4-BE49-F238E27FC236}">
                <a16:creationId xmlns:a16="http://schemas.microsoft.com/office/drawing/2014/main" id="{BF652142-BB2B-DABD-5F85-AD0EFA74DB3A}"/>
              </a:ext>
            </a:extLst>
          </p:cNvPr>
          <p:cNvSpPr>
            <a:spLocks noGrp="1"/>
          </p:cNvSpPr>
          <p:nvPr>
            <p:ph type="body" idx="1"/>
          </p:nvPr>
        </p:nvSpPr>
        <p:spPr>
          <a:xfrm>
            <a:off x="652463" y="1535184"/>
            <a:ext cx="10701337" cy="4127385"/>
          </a:xfrm>
        </p:spPr>
        <p:txBody>
          <a:bodyPr/>
          <a:lstStyle/>
          <a:p>
            <a:pPr marL="133350" indent="0">
              <a:buNone/>
            </a:pPr>
            <a:r>
              <a:rPr lang="en-US" u="sng" dirty="0"/>
              <a:t>Hospitality </a:t>
            </a:r>
          </a:p>
          <a:p>
            <a:r>
              <a:rPr lang="en-US" sz="1800" dirty="0"/>
              <a:t>Music is a core brand asset &amp; needs to be treated as a strategic priority </a:t>
            </a:r>
          </a:p>
          <a:p>
            <a:r>
              <a:rPr lang="en-US" sz="1800" dirty="0"/>
              <a:t>It defines identity, increases dwell time, influences customer </a:t>
            </a:r>
            <a:r>
              <a:rPr lang="en-US" sz="1800" dirty="0" err="1"/>
              <a:t>behaviour</a:t>
            </a:r>
            <a:r>
              <a:rPr lang="en-US" sz="1800" dirty="0"/>
              <a:t>.</a:t>
            </a:r>
          </a:p>
          <a:p>
            <a:r>
              <a:rPr lang="en-US" sz="1800" dirty="0"/>
              <a:t>Drives sales, customer retention, repeat visits, and memorable experiences.</a:t>
            </a:r>
          </a:p>
          <a:p>
            <a:r>
              <a:rPr lang="en-US" sz="1800" dirty="0"/>
              <a:t>Strong, positive impact on staff energy, mood, and work pace.</a:t>
            </a:r>
          </a:p>
          <a:p>
            <a:endParaRPr lang="en-US" sz="1800" dirty="0"/>
          </a:p>
          <a:p>
            <a:pPr marL="133350" indent="0">
              <a:buNone/>
            </a:pPr>
            <a:r>
              <a:rPr lang="en-US" sz="1800" b="1" dirty="0"/>
              <a:t>Outcome</a:t>
            </a:r>
          </a:p>
          <a:p>
            <a:pPr marL="133350" indent="0">
              <a:buNone/>
            </a:pPr>
            <a:r>
              <a:rPr lang="en-US" sz="1800" b="1" dirty="0"/>
              <a:t>Curated and planned music, which suits the customer and style of the venue will boost revenue through increased sales and customer loyalty </a:t>
            </a:r>
          </a:p>
          <a:p>
            <a:pPr marL="133350" indent="0">
              <a:buNone/>
            </a:pPr>
            <a:endParaRPr lang="en-US" sz="1800" dirty="0"/>
          </a:p>
        </p:txBody>
      </p:sp>
    </p:spTree>
    <p:extLst>
      <p:ext uri="{BB962C8B-B14F-4D97-AF65-F5344CB8AC3E}">
        <p14:creationId xmlns:p14="http://schemas.microsoft.com/office/powerpoint/2010/main" val="2883211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EC98-E81D-009E-C8C7-08E1E6C80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A371C-9FAA-F2F3-DEFA-6AF550111DA4}"/>
              </a:ext>
            </a:extLst>
          </p:cNvPr>
          <p:cNvSpPr>
            <a:spLocks noGrp="1"/>
          </p:cNvSpPr>
          <p:nvPr>
            <p:ph type="title"/>
          </p:nvPr>
        </p:nvSpPr>
        <p:spPr/>
        <p:txBody>
          <a:bodyPr/>
          <a:lstStyle/>
          <a:p>
            <a:r>
              <a:rPr lang="en-US" dirty="0"/>
              <a:t>Netherlands &amp; Finland</a:t>
            </a:r>
            <a:br>
              <a:rPr lang="en-US" dirty="0"/>
            </a:br>
            <a:r>
              <a:rPr lang="en-US" dirty="0"/>
              <a:t>Insight Into the Value of Music (1/2)</a:t>
            </a:r>
          </a:p>
        </p:txBody>
      </p:sp>
      <p:sp>
        <p:nvSpPr>
          <p:cNvPr id="3" name="Slide Number Placeholder 2">
            <a:extLst>
              <a:ext uri="{FF2B5EF4-FFF2-40B4-BE49-F238E27FC236}">
                <a16:creationId xmlns:a16="http://schemas.microsoft.com/office/drawing/2014/main" id="{58C22158-51D9-F07D-AA47-EFA0E25820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55</a:t>
            </a:fld>
            <a:endParaRPr lang="en-NL"/>
          </a:p>
        </p:txBody>
      </p:sp>
      <p:sp>
        <p:nvSpPr>
          <p:cNvPr id="4" name="Text Placeholder 3">
            <a:extLst>
              <a:ext uri="{FF2B5EF4-FFF2-40B4-BE49-F238E27FC236}">
                <a16:creationId xmlns:a16="http://schemas.microsoft.com/office/drawing/2014/main" id="{696F46AE-F201-EC75-A95A-8F02BB14175F}"/>
              </a:ext>
            </a:extLst>
          </p:cNvPr>
          <p:cNvSpPr>
            <a:spLocks noGrp="1"/>
          </p:cNvSpPr>
          <p:nvPr>
            <p:ph type="body" idx="1"/>
          </p:nvPr>
        </p:nvSpPr>
        <p:spPr>
          <a:xfrm>
            <a:off x="743484" y="1881956"/>
            <a:ext cx="10610316" cy="3738668"/>
          </a:xfrm>
        </p:spPr>
        <p:txBody>
          <a:bodyPr/>
          <a:lstStyle/>
          <a:p>
            <a:pPr marL="133350" indent="0">
              <a:buNone/>
            </a:pPr>
            <a:r>
              <a:rPr lang="en-US" u="sng" dirty="0"/>
              <a:t>Retail </a:t>
            </a:r>
          </a:p>
          <a:p>
            <a:r>
              <a:rPr lang="en-US" sz="1800" dirty="0"/>
              <a:t>Music tempo affects employee well‑being: slow music boosts mood and job satisfaction.</a:t>
            </a:r>
          </a:p>
          <a:p>
            <a:r>
              <a:rPr lang="en-US" sz="1800" dirty="0"/>
              <a:t>Familiar (COM-licensed) music boosts employee energy and mood and fits the store’s brand better.</a:t>
            </a:r>
          </a:p>
          <a:p>
            <a:r>
              <a:rPr lang="en-US" sz="1800" dirty="0"/>
              <a:t>Customer </a:t>
            </a:r>
            <a:r>
              <a:rPr lang="en-US" sz="1800" dirty="0" err="1"/>
              <a:t>behaviour</a:t>
            </a:r>
            <a:r>
              <a:rPr lang="en-US" sz="1800" dirty="0"/>
              <a:t> less affected than employees, but atmosphere quality improves.</a:t>
            </a:r>
            <a:br>
              <a:rPr lang="en-US" sz="1800" dirty="0"/>
            </a:br>
            <a:endParaRPr lang="en-US" sz="1800" dirty="0"/>
          </a:p>
          <a:p>
            <a:pPr marL="133350" indent="0">
              <a:buNone/>
            </a:pPr>
            <a:r>
              <a:rPr lang="en-US" sz="1800" b="1" dirty="0"/>
              <a:t>Outcome</a:t>
            </a:r>
          </a:p>
          <a:p>
            <a:pPr marL="133350" indent="0">
              <a:buNone/>
            </a:pPr>
            <a:r>
              <a:rPr lang="en-GB" sz="1800" b="1" dirty="0"/>
              <a:t>Understanding the right type of music to suit your customers, employees and retail focus is vital to revenue, staff morale and customer spend </a:t>
            </a:r>
          </a:p>
        </p:txBody>
      </p:sp>
    </p:spTree>
    <p:extLst>
      <p:ext uri="{BB962C8B-B14F-4D97-AF65-F5344CB8AC3E}">
        <p14:creationId xmlns:p14="http://schemas.microsoft.com/office/powerpoint/2010/main" val="3943118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67CF6-0D10-23A4-92C4-222D17573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E04D0-5D80-3354-C1CB-65C5862DA9C5}"/>
              </a:ext>
            </a:extLst>
          </p:cNvPr>
          <p:cNvSpPr>
            <a:spLocks noGrp="1"/>
          </p:cNvSpPr>
          <p:nvPr>
            <p:ph type="title"/>
          </p:nvPr>
        </p:nvSpPr>
        <p:spPr/>
        <p:txBody>
          <a:bodyPr/>
          <a:lstStyle/>
          <a:p>
            <a:r>
              <a:rPr lang="en-US" dirty="0"/>
              <a:t>Spain - Insight Into the Value of Music (2/2)</a:t>
            </a:r>
          </a:p>
        </p:txBody>
      </p:sp>
      <p:sp>
        <p:nvSpPr>
          <p:cNvPr id="3" name="Slide Number Placeholder 2">
            <a:extLst>
              <a:ext uri="{FF2B5EF4-FFF2-40B4-BE49-F238E27FC236}">
                <a16:creationId xmlns:a16="http://schemas.microsoft.com/office/drawing/2014/main" id="{E6DE9EFE-4F91-CB4F-2FFC-E18F54A056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56</a:t>
            </a:fld>
            <a:endParaRPr lang="en-NL"/>
          </a:p>
        </p:txBody>
      </p:sp>
      <p:sp>
        <p:nvSpPr>
          <p:cNvPr id="4" name="Text Placeholder 3">
            <a:extLst>
              <a:ext uri="{FF2B5EF4-FFF2-40B4-BE49-F238E27FC236}">
                <a16:creationId xmlns:a16="http://schemas.microsoft.com/office/drawing/2014/main" id="{DA7D7C53-5836-E7DA-C54F-A40FB3DCCA37}"/>
              </a:ext>
            </a:extLst>
          </p:cNvPr>
          <p:cNvSpPr>
            <a:spLocks noGrp="1"/>
          </p:cNvSpPr>
          <p:nvPr>
            <p:ph type="body" idx="1"/>
          </p:nvPr>
        </p:nvSpPr>
        <p:spPr>
          <a:xfrm>
            <a:off x="624681" y="1578703"/>
            <a:ext cx="10756900" cy="4437536"/>
          </a:xfrm>
        </p:spPr>
        <p:txBody>
          <a:bodyPr/>
          <a:lstStyle/>
          <a:p>
            <a:pPr marL="133350" indent="0">
              <a:buNone/>
            </a:pPr>
            <a:r>
              <a:rPr lang="en-US" u="sng" dirty="0"/>
              <a:t>Cultural Events </a:t>
            </a:r>
          </a:p>
          <a:p>
            <a:r>
              <a:rPr lang="en-US" dirty="0"/>
              <a:t>Music increases authenticity, memorability, loyalty, and supports cultural identity.</a:t>
            </a:r>
          </a:p>
          <a:p>
            <a:pPr marL="133350" indent="0">
              <a:buNone/>
            </a:pPr>
            <a:r>
              <a:rPr lang="en-US" u="sng" dirty="0"/>
              <a:t>Supermarkets </a:t>
            </a:r>
          </a:p>
          <a:p>
            <a:r>
              <a:rPr lang="en-US" dirty="0"/>
              <a:t>Music improves employee mood and productivity, though employees dislike repetitive playlists.</a:t>
            </a:r>
          </a:p>
          <a:p>
            <a:r>
              <a:rPr lang="en-US" dirty="0"/>
              <a:t>Both customers and employees link music to memories, atmosphere, and social value.</a:t>
            </a:r>
          </a:p>
          <a:p>
            <a:pPr marL="133350" indent="0">
              <a:buNone/>
            </a:pPr>
            <a:r>
              <a:rPr lang="en-US" b="1" dirty="0"/>
              <a:t>Outcome: </a:t>
            </a:r>
          </a:p>
          <a:p>
            <a:pPr marL="133350" indent="0">
              <a:buNone/>
            </a:pPr>
            <a:r>
              <a:rPr lang="en-US" b="1" dirty="0"/>
              <a:t>Music generates measurable value across sectors — commercial, emotional, cultural, and </a:t>
            </a:r>
            <a:r>
              <a:rPr lang="en-US" b="1" dirty="0" err="1"/>
              <a:t>organisational</a:t>
            </a:r>
            <a:r>
              <a:rPr lang="en-US" b="1" dirty="0"/>
              <a:t>.</a:t>
            </a:r>
            <a:endParaRPr lang="en-GB" b="1" dirty="0"/>
          </a:p>
        </p:txBody>
      </p:sp>
    </p:spTree>
    <p:extLst>
      <p:ext uri="{BB962C8B-B14F-4D97-AF65-F5344CB8AC3E}">
        <p14:creationId xmlns:p14="http://schemas.microsoft.com/office/powerpoint/2010/main" val="3078479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1B728-2980-6B7D-2580-61D3308A5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FCD20-7B88-F44B-CD82-13E75D1B9AC9}"/>
              </a:ext>
            </a:extLst>
          </p:cNvPr>
          <p:cNvSpPr>
            <a:spLocks noGrp="1"/>
          </p:cNvSpPr>
          <p:nvPr>
            <p:ph type="title"/>
          </p:nvPr>
        </p:nvSpPr>
        <p:spPr/>
        <p:txBody>
          <a:bodyPr/>
          <a:lstStyle/>
          <a:p>
            <a:r>
              <a:rPr lang="en-US" dirty="0"/>
              <a:t>Evidence‑Based Decision Making</a:t>
            </a:r>
          </a:p>
        </p:txBody>
      </p:sp>
      <p:sp>
        <p:nvSpPr>
          <p:cNvPr id="3" name="Slide Number Placeholder 2">
            <a:extLst>
              <a:ext uri="{FF2B5EF4-FFF2-40B4-BE49-F238E27FC236}">
                <a16:creationId xmlns:a16="http://schemas.microsoft.com/office/drawing/2014/main" id="{24CB0531-6D46-3424-C0EA-379391D6A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57</a:t>
            </a:fld>
            <a:endParaRPr lang="en-NL"/>
          </a:p>
        </p:txBody>
      </p:sp>
      <p:sp>
        <p:nvSpPr>
          <p:cNvPr id="4" name="Text Placeholder 3">
            <a:extLst>
              <a:ext uri="{FF2B5EF4-FFF2-40B4-BE49-F238E27FC236}">
                <a16:creationId xmlns:a16="http://schemas.microsoft.com/office/drawing/2014/main" id="{09041554-69DB-166A-814D-50D0AEB821C2}"/>
              </a:ext>
            </a:extLst>
          </p:cNvPr>
          <p:cNvSpPr>
            <a:spLocks noGrp="1"/>
          </p:cNvSpPr>
          <p:nvPr>
            <p:ph type="body" idx="1"/>
          </p:nvPr>
        </p:nvSpPr>
        <p:spPr>
          <a:xfrm>
            <a:off x="624681" y="1444267"/>
            <a:ext cx="10756900" cy="4103688"/>
          </a:xfrm>
        </p:spPr>
        <p:txBody>
          <a:bodyPr/>
          <a:lstStyle/>
          <a:p>
            <a:pPr marL="133350" indent="0">
              <a:buNone/>
            </a:pPr>
            <a:r>
              <a:rPr lang="en-US" dirty="0"/>
              <a:t>MUSIC360 delivers empirical, real‑world evidence of policy changes :</a:t>
            </a:r>
          </a:p>
          <a:p>
            <a:r>
              <a:rPr lang="en-US" dirty="0"/>
              <a:t>Data-driven rights allocation.</a:t>
            </a:r>
          </a:p>
          <a:p>
            <a:r>
              <a:rPr lang="en-US" dirty="0"/>
              <a:t>Sector‑specific music strategy (retail, hospitality, culture, healthcare).</a:t>
            </a:r>
          </a:p>
          <a:p>
            <a:r>
              <a:rPr lang="en-US" dirty="0"/>
              <a:t>Transparent policy evaluation (e.g., RAAP/PPI case)</a:t>
            </a:r>
          </a:p>
          <a:p>
            <a:r>
              <a:rPr lang="en-US" dirty="0"/>
              <a:t>Shows that employees are the most musically sensitive group — an insight valuable for management.</a:t>
            </a:r>
          </a:p>
          <a:p>
            <a:pPr marL="133350" indent="0">
              <a:buNone/>
            </a:pPr>
            <a:r>
              <a:rPr lang="en-US" b="1" dirty="0"/>
              <a:t>Outcome: </a:t>
            </a:r>
          </a:p>
          <a:p>
            <a:pPr marL="133350" indent="0">
              <a:buNone/>
            </a:pPr>
            <a:r>
              <a:rPr lang="en-US" b="1" dirty="0"/>
              <a:t>Robust, reproducible data infrastructure supports smarter licensing decisions, policy design, and </a:t>
            </a:r>
            <a:r>
              <a:rPr lang="en-US" b="1" dirty="0" err="1"/>
              <a:t>organisational</a:t>
            </a:r>
            <a:r>
              <a:rPr lang="en-US" b="1" dirty="0"/>
              <a:t> music strategy.</a:t>
            </a:r>
            <a:endParaRPr lang="en-GB" b="1" dirty="0"/>
          </a:p>
        </p:txBody>
      </p:sp>
    </p:spTree>
    <p:extLst>
      <p:ext uri="{BB962C8B-B14F-4D97-AF65-F5344CB8AC3E}">
        <p14:creationId xmlns:p14="http://schemas.microsoft.com/office/powerpoint/2010/main" val="146666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8841-428A-263E-053D-EA520976B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BEE18-8C2B-669D-B42E-A83DABBE26A1}"/>
              </a:ext>
            </a:extLst>
          </p:cNvPr>
          <p:cNvSpPr>
            <a:spLocks noGrp="1"/>
          </p:cNvSpPr>
          <p:nvPr>
            <p:ph type="title"/>
          </p:nvPr>
        </p:nvSpPr>
        <p:spPr/>
        <p:txBody>
          <a:bodyPr/>
          <a:lstStyle/>
          <a:p>
            <a:r>
              <a:rPr lang="en-US" dirty="0"/>
              <a:t>Spain – “Left of field” Musical Application </a:t>
            </a:r>
          </a:p>
        </p:txBody>
      </p:sp>
      <p:sp>
        <p:nvSpPr>
          <p:cNvPr id="3" name="Slide Number Placeholder 2">
            <a:extLst>
              <a:ext uri="{FF2B5EF4-FFF2-40B4-BE49-F238E27FC236}">
                <a16:creationId xmlns:a16="http://schemas.microsoft.com/office/drawing/2014/main" id="{C78A5858-668B-08BB-863B-9CB35B4289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58</a:t>
            </a:fld>
            <a:endParaRPr lang="en-NL"/>
          </a:p>
        </p:txBody>
      </p:sp>
      <p:sp>
        <p:nvSpPr>
          <p:cNvPr id="4" name="Text Placeholder 3">
            <a:extLst>
              <a:ext uri="{FF2B5EF4-FFF2-40B4-BE49-F238E27FC236}">
                <a16:creationId xmlns:a16="http://schemas.microsoft.com/office/drawing/2014/main" id="{8EF6B730-F4BD-E28D-BAFA-C03736E57FE8}"/>
              </a:ext>
            </a:extLst>
          </p:cNvPr>
          <p:cNvSpPr>
            <a:spLocks noGrp="1"/>
          </p:cNvSpPr>
          <p:nvPr>
            <p:ph type="body" idx="1"/>
          </p:nvPr>
        </p:nvSpPr>
        <p:spPr>
          <a:xfrm>
            <a:off x="652463" y="1502990"/>
            <a:ext cx="10756900" cy="4103688"/>
          </a:xfrm>
        </p:spPr>
        <p:txBody>
          <a:bodyPr/>
          <a:lstStyle/>
          <a:p>
            <a:pPr marL="133350" indent="0">
              <a:buNone/>
            </a:pPr>
            <a:r>
              <a:rPr lang="en-US" sz="1800" dirty="0"/>
              <a:t>Medical - (Oncology Unit) investigated two types of music‑based interventions for cancer patients:</a:t>
            </a:r>
          </a:p>
          <a:p>
            <a:pPr marL="133350" indent="0">
              <a:buNone/>
            </a:pPr>
            <a:r>
              <a:rPr lang="en-US" sz="1800" dirty="0"/>
              <a:t>1. Guided relaxation sessions using recorded music</a:t>
            </a:r>
          </a:p>
          <a:p>
            <a:pPr marL="133350" indent="0">
              <a:buNone/>
            </a:pPr>
            <a:r>
              <a:rPr lang="en-US" sz="1800" dirty="0"/>
              <a:t>2. Live mini‑concerts performed in the treatment area</a:t>
            </a:r>
          </a:p>
          <a:p>
            <a:pPr marL="133350" indent="0">
              <a:buNone/>
            </a:pPr>
            <a:r>
              <a:rPr lang="en-US" sz="1800" dirty="0"/>
              <a:t>Both interventions were tested using pre‑ and post‑session Edmonton Symptom Assessment System (ESAS) measurements.</a:t>
            </a:r>
          </a:p>
          <a:p>
            <a:pPr marL="133350" indent="0">
              <a:buNone/>
            </a:pPr>
            <a:r>
              <a:rPr lang="en-US" sz="1800" dirty="0"/>
              <a:t>Both music interventions improved psychological and physiological symptoms (tiredness, anxiety, </a:t>
            </a:r>
            <a:r>
              <a:rPr lang="en-US" sz="1800" dirty="0" err="1"/>
              <a:t>etc</a:t>
            </a:r>
            <a:r>
              <a:rPr lang="en-US" sz="1800" dirty="0"/>
              <a:t>)</a:t>
            </a:r>
          </a:p>
          <a:p>
            <a:pPr marL="133350" indent="0">
              <a:buNone/>
            </a:pPr>
            <a:r>
              <a:rPr lang="en-US" sz="1800" dirty="0"/>
              <a:t> The two approaches worked through different therapeutic mechanisms:</a:t>
            </a:r>
          </a:p>
          <a:p>
            <a:pPr marL="133350" indent="0">
              <a:buNone/>
            </a:pPr>
            <a:r>
              <a:rPr lang="en-US" sz="1800" dirty="0"/>
              <a:t>- Relaxation music → calming, stabilizing, reduces stress and fatigue</a:t>
            </a:r>
          </a:p>
          <a:p>
            <a:pPr marL="133350" indent="0">
              <a:buNone/>
            </a:pPr>
            <a:r>
              <a:rPr lang="en-US" sz="1800" dirty="0"/>
              <a:t>- Live mini‑concerts → energizing, uplifting, more socially engaging</a:t>
            </a:r>
          </a:p>
          <a:p>
            <a:pPr marL="133350" indent="0">
              <a:buNone/>
            </a:pPr>
            <a:endParaRPr lang="en-US" dirty="0"/>
          </a:p>
        </p:txBody>
      </p:sp>
    </p:spTree>
    <p:extLst>
      <p:ext uri="{BB962C8B-B14F-4D97-AF65-F5344CB8AC3E}">
        <p14:creationId xmlns:p14="http://schemas.microsoft.com/office/powerpoint/2010/main" val="2103537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329E-89F0-B211-B97E-F5B3B2B0E35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C682CD-F2C0-8313-47B3-0A07CED507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59</a:t>
            </a:fld>
            <a:endParaRPr lang="en-NL"/>
          </a:p>
        </p:txBody>
      </p:sp>
      <p:sp>
        <p:nvSpPr>
          <p:cNvPr id="4" name="Text Placeholder 3">
            <a:extLst>
              <a:ext uri="{FF2B5EF4-FFF2-40B4-BE49-F238E27FC236}">
                <a16:creationId xmlns:a16="http://schemas.microsoft.com/office/drawing/2014/main" id="{19C051C8-C61F-A411-FE46-974F5314B030}"/>
              </a:ext>
            </a:extLst>
          </p:cNvPr>
          <p:cNvSpPr>
            <a:spLocks noGrp="1"/>
          </p:cNvSpPr>
          <p:nvPr>
            <p:ph type="body" idx="1"/>
          </p:nvPr>
        </p:nvSpPr>
        <p:spPr>
          <a:xfrm>
            <a:off x="652463" y="760576"/>
            <a:ext cx="10756900" cy="4653156"/>
          </a:xfrm>
        </p:spPr>
        <p:txBody>
          <a:bodyPr/>
          <a:lstStyle/>
          <a:p>
            <a:pPr marL="133350" indent="0">
              <a:buNone/>
            </a:pPr>
            <a:r>
              <a:rPr lang="en-US" sz="1800" dirty="0"/>
              <a:t>Benefits appeared consistently across patient groups (e.g., lung, breast, colon, lymphoma), confirming broad applicability.</a:t>
            </a:r>
          </a:p>
          <a:p>
            <a:pPr marL="133350" indent="0">
              <a:buNone/>
            </a:pPr>
            <a:r>
              <a:rPr lang="en-US" sz="1800" b="1" u="sng" dirty="0"/>
              <a:t>Outcome Interpretation</a:t>
            </a:r>
          </a:p>
          <a:p>
            <a:pPr marL="133350" indent="0">
              <a:buNone/>
            </a:pPr>
            <a:r>
              <a:rPr lang="en-US" sz="1800" dirty="0"/>
              <a:t>While the study did not literally measure days spent in hospital, the improvement in symptoms that typically extend hospital stays (fatigue, anxiety, nausea, pain) strongly supports the idea that music interventions can contribute to:</a:t>
            </a:r>
          </a:p>
          <a:p>
            <a:r>
              <a:rPr lang="en-US" sz="1800" dirty="0"/>
              <a:t>Shorter overall recovery times</a:t>
            </a:r>
          </a:p>
          <a:p>
            <a:r>
              <a:rPr lang="en-US" sz="1800" dirty="0"/>
              <a:t>Less symptom burden during treatment</a:t>
            </a:r>
          </a:p>
          <a:p>
            <a:r>
              <a:rPr lang="en-US" sz="1800" dirty="0"/>
              <a:t>Lower stress and improved clinical experience</a:t>
            </a:r>
          </a:p>
          <a:p>
            <a:pPr marL="133350" indent="0">
              <a:buNone/>
            </a:pPr>
            <a:r>
              <a:rPr lang="en-US" sz="1800" dirty="0"/>
              <a:t>This supports the Music360 objective that evidence-based music interventions can help reduce hospital burden and enhance patient well-being.</a:t>
            </a:r>
            <a:endParaRPr lang="en-GB" sz="1800" dirty="0"/>
          </a:p>
          <a:p>
            <a:pPr marL="133350" indent="0">
              <a:buNone/>
            </a:pPr>
            <a:endParaRPr lang="en-US" dirty="0"/>
          </a:p>
        </p:txBody>
      </p:sp>
    </p:spTree>
    <p:extLst>
      <p:ext uri="{BB962C8B-B14F-4D97-AF65-F5344CB8AC3E}">
        <p14:creationId xmlns:p14="http://schemas.microsoft.com/office/powerpoint/2010/main" val="117345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711DC59-C35C-BB32-6066-59B165888D44}"/>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C6943D35-8912-CEC7-C146-5EA2EF69A6B4}"/>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GB" sz="2800" noProof="0" dirty="0"/>
              <a:t>Music360 WP1: </a:t>
            </a:r>
            <a:r>
              <a:rPr lang="en-GB" sz="2800" dirty="0"/>
              <a:t>T</a:t>
            </a:r>
            <a:r>
              <a:rPr lang="en-GB" sz="2800" noProof="0" dirty="0" err="1"/>
              <a:t>heoretical</a:t>
            </a:r>
            <a:r>
              <a:rPr lang="en-GB" sz="2800" noProof="0" dirty="0"/>
              <a:t> </a:t>
            </a:r>
            <a:r>
              <a:rPr lang="en-GB" sz="2800" dirty="0"/>
              <a:t>foundation</a:t>
            </a:r>
            <a:endParaRPr lang="en-GB" sz="4000" noProof="0" dirty="0"/>
          </a:p>
        </p:txBody>
      </p:sp>
      <p:sp>
        <p:nvSpPr>
          <p:cNvPr id="100" name="Google Shape;100;p2">
            <a:extLst>
              <a:ext uri="{FF2B5EF4-FFF2-40B4-BE49-F238E27FC236}">
                <a16:creationId xmlns:a16="http://schemas.microsoft.com/office/drawing/2014/main" id="{2D1D4B9A-3845-BCF7-4C50-6FBE0184629D}"/>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6ADDBE11-A4AE-CA4C-D085-FE36E15FA45A}"/>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6</a:t>
            </a:fld>
            <a:endParaRPr lang="en-GB" noProof="0" dirty="0"/>
          </a:p>
        </p:txBody>
      </p:sp>
      <p:graphicFrame>
        <p:nvGraphicFramePr>
          <p:cNvPr id="3" name="Tabla 2">
            <a:extLst>
              <a:ext uri="{FF2B5EF4-FFF2-40B4-BE49-F238E27FC236}">
                <a16:creationId xmlns:a16="http://schemas.microsoft.com/office/drawing/2014/main" id="{21348D1C-1B2F-1365-8553-81DD8F08ECB5}"/>
              </a:ext>
            </a:extLst>
          </p:cNvPr>
          <p:cNvGraphicFramePr>
            <a:graphicFrameLocks noGrp="1"/>
          </p:cNvGraphicFramePr>
          <p:nvPr/>
        </p:nvGraphicFramePr>
        <p:xfrm>
          <a:off x="438221" y="2013074"/>
          <a:ext cx="11250195" cy="3665899"/>
        </p:xfrm>
        <a:graphic>
          <a:graphicData uri="http://schemas.openxmlformats.org/drawingml/2006/table">
            <a:tbl>
              <a:tblPr firstRow="1" bandRow="1">
                <a:tableStyleId>{5940675A-B579-460E-94D1-54222C63F5DA}</a:tableStyleId>
              </a:tblPr>
              <a:tblGrid>
                <a:gridCol w="4114627">
                  <a:extLst>
                    <a:ext uri="{9D8B030D-6E8A-4147-A177-3AD203B41FA5}">
                      <a16:colId xmlns:a16="http://schemas.microsoft.com/office/drawing/2014/main" val="1549653913"/>
                    </a:ext>
                  </a:extLst>
                </a:gridCol>
                <a:gridCol w="2480775">
                  <a:extLst>
                    <a:ext uri="{9D8B030D-6E8A-4147-A177-3AD203B41FA5}">
                      <a16:colId xmlns:a16="http://schemas.microsoft.com/office/drawing/2014/main" val="287507728"/>
                    </a:ext>
                  </a:extLst>
                </a:gridCol>
                <a:gridCol w="2191309">
                  <a:extLst>
                    <a:ext uri="{9D8B030D-6E8A-4147-A177-3AD203B41FA5}">
                      <a16:colId xmlns:a16="http://schemas.microsoft.com/office/drawing/2014/main" val="3777643618"/>
                    </a:ext>
                  </a:extLst>
                </a:gridCol>
                <a:gridCol w="2463484">
                  <a:extLst>
                    <a:ext uri="{9D8B030D-6E8A-4147-A177-3AD203B41FA5}">
                      <a16:colId xmlns:a16="http://schemas.microsoft.com/office/drawing/2014/main" val="1053067881"/>
                    </a:ext>
                  </a:extLst>
                </a:gridCol>
              </a:tblGrid>
              <a:tr h="516250">
                <a:tc>
                  <a:txBody>
                    <a:bodyPr/>
                    <a:lstStyle/>
                    <a:p>
                      <a:pPr algn="ctr"/>
                      <a:r>
                        <a:rPr lang="en-GB" sz="2000" b="1" noProof="0" dirty="0"/>
                        <a:t>Questions</a:t>
                      </a:r>
                    </a:p>
                  </a:txBody>
                  <a:tcPr/>
                </a:tc>
                <a:tc>
                  <a:txBody>
                    <a:bodyPr/>
                    <a:lstStyle/>
                    <a:p>
                      <a:pPr algn="ctr"/>
                      <a:r>
                        <a:rPr lang="en-GB" sz="2000" b="1" noProof="0" dirty="0"/>
                        <a:t>Tasks</a:t>
                      </a:r>
                    </a:p>
                  </a:txBody>
                  <a:tcPr/>
                </a:tc>
                <a:tc>
                  <a:txBody>
                    <a:bodyPr/>
                    <a:lstStyle/>
                    <a:p>
                      <a:pPr algn="ctr"/>
                      <a:r>
                        <a:rPr lang="en-GB" sz="2000" b="1" noProof="0" dirty="0"/>
                        <a:t>Results</a:t>
                      </a:r>
                    </a:p>
                  </a:txBody>
                  <a:tcPr/>
                </a:tc>
                <a:tc>
                  <a:txBody>
                    <a:bodyPr/>
                    <a:lstStyle/>
                    <a:p>
                      <a:pPr algn="ctr"/>
                      <a:r>
                        <a:rPr lang="en-GB" sz="2000" b="1" noProof="0" dirty="0"/>
                        <a:t>Outcome</a:t>
                      </a:r>
                    </a:p>
                  </a:txBody>
                  <a:tcPr/>
                </a:tc>
                <a:extLst>
                  <a:ext uri="{0D108BD9-81ED-4DB2-BD59-A6C34878D82A}">
                    <a16:rowId xmlns:a16="http://schemas.microsoft.com/office/drawing/2014/main" val="2290912895"/>
                  </a:ext>
                </a:extLst>
              </a:tr>
              <a:tr h="721335">
                <a:tc>
                  <a:txBody>
                    <a:bodyPr/>
                    <a:lstStyle/>
                    <a:p>
                      <a:r>
                        <a:rPr lang="en-GB" sz="1600" b="1" noProof="0" dirty="0"/>
                        <a:t>Q1.1 </a:t>
                      </a:r>
                      <a:r>
                        <a:rPr lang="en-GB" sz="1600" noProof="0" dirty="0"/>
                        <a:t>Aspects / components of the value of music</a:t>
                      </a:r>
                    </a:p>
                  </a:txBody>
                  <a:tcPr/>
                </a:tc>
                <a:tc rowSpan="2">
                  <a:txBody>
                    <a:bodyPr/>
                    <a:lstStyle/>
                    <a:p>
                      <a:r>
                        <a:rPr lang="en-GB" sz="1600" b="1" noProof="0" dirty="0"/>
                        <a:t>T1.1a/b </a:t>
                      </a:r>
                      <a:r>
                        <a:rPr lang="en-GB" sz="1600" noProof="0" dirty="0"/>
                        <a:t>Modelling the value of music</a:t>
                      </a:r>
                    </a:p>
                  </a:txBody>
                  <a:tcPr/>
                </a:tc>
                <a:tc rowSpan="2">
                  <a:txBody>
                    <a:bodyPr/>
                    <a:lstStyle/>
                    <a:p>
                      <a:r>
                        <a:rPr lang="en-GB" sz="1600" b="1" noProof="0" dirty="0"/>
                        <a:t>R2: </a:t>
                      </a:r>
                      <a:r>
                        <a:rPr lang="en-GB" sz="1600" noProof="0" dirty="0"/>
                        <a:t>Design of Conceptual model of the value of music</a:t>
                      </a:r>
                    </a:p>
                  </a:txBody>
                  <a:tcPr/>
                </a:tc>
                <a:tc rowSpan="4">
                  <a:txBody>
                    <a:bodyPr/>
                    <a:lstStyle/>
                    <a:p>
                      <a:r>
                        <a:rPr lang="en-GB" sz="1600" b="1" noProof="0" dirty="0"/>
                        <a:t>D1.1: </a:t>
                      </a:r>
                      <a:r>
                        <a:rPr lang="en-GB" sz="1600" noProof="0" dirty="0"/>
                        <a:t>A framework to quantify and qualify the value of music, </a:t>
                      </a:r>
                      <a:br>
                        <a:rPr lang="en-GB" sz="1600" noProof="0" dirty="0"/>
                      </a:br>
                      <a:r>
                        <a:rPr lang="en-GB" sz="1600" b="1" noProof="0" dirty="0"/>
                        <a:t>version 1</a:t>
                      </a:r>
                    </a:p>
                    <a:p>
                      <a:endParaRPr lang="en-GB" sz="1600" noProof="0" dirty="0"/>
                    </a:p>
                    <a:p>
                      <a:r>
                        <a:rPr lang="en-GB" sz="1600" b="1" noProof="0" dirty="0"/>
                        <a:t>D1.2: </a:t>
                      </a:r>
                      <a:r>
                        <a:rPr lang="en-GB" sz="1600" noProof="0" dirty="0"/>
                        <a:t>A framework to quantify and qualify the value of music, </a:t>
                      </a:r>
                      <a:br>
                        <a:rPr lang="en-GB" sz="1600" noProof="0" dirty="0"/>
                      </a:br>
                      <a:r>
                        <a:rPr lang="en-GB" sz="1600" b="1" noProof="0" dirty="0"/>
                        <a:t>version 2</a:t>
                      </a:r>
                    </a:p>
                    <a:p>
                      <a:endParaRPr lang="en-GB" sz="1600" noProof="0" dirty="0"/>
                    </a:p>
                    <a:p>
                      <a:endParaRPr lang="en-GB" sz="1600" noProof="0" dirty="0"/>
                    </a:p>
                  </a:txBody>
                  <a:tcPr/>
                </a:tc>
                <a:extLst>
                  <a:ext uri="{0D108BD9-81ED-4DB2-BD59-A6C34878D82A}">
                    <a16:rowId xmlns:a16="http://schemas.microsoft.com/office/drawing/2014/main" val="4155255556"/>
                  </a:ext>
                </a:extLst>
              </a:tr>
              <a:tr h="884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noProof="0" dirty="0"/>
                        <a:t>Q1.3</a:t>
                      </a:r>
                      <a:r>
                        <a:rPr lang="en-GB" sz="1600" noProof="0" dirty="0"/>
                        <a:t> Aspects of the value of music relate to each other, and consequences for measurement</a:t>
                      </a:r>
                    </a:p>
                  </a:txBody>
                  <a:tcPr/>
                </a:tc>
                <a:tc vMerge="1">
                  <a:txBody>
                    <a:bodyPr/>
                    <a:lstStyle/>
                    <a:p>
                      <a:endParaRPr lang="es-ES" dirty="0"/>
                    </a:p>
                  </a:txBody>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2459215853"/>
                  </a:ext>
                </a:extLst>
              </a:tr>
              <a:tr h="721335">
                <a:tc>
                  <a:txBody>
                    <a:bodyPr/>
                    <a:lstStyle/>
                    <a:p>
                      <a:r>
                        <a:rPr lang="en-GB" sz="1600" b="1" noProof="0" dirty="0"/>
                        <a:t>Q1.2</a:t>
                      </a:r>
                      <a:r>
                        <a:rPr lang="en-GB" sz="1600" noProof="0" dirty="0"/>
                        <a:t> Methods and data needed to measure the various aspects of the value of music</a:t>
                      </a:r>
                    </a:p>
                  </a:txBody>
                  <a:tcPr/>
                </a:tc>
                <a:tc>
                  <a:txBody>
                    <a:bodyPr/>
                    <a:lstStyle/>
                    <a:p>
                      <a:r>
                        <a:rPr lang="en-GB" sz="1600" b="1" noProof="0" dirty="0"/>
                        <a:t>T1.2a/b </a:t>
                      </a:r>
                      <a:r>
                        <a:rPr lang="en-GB" sz="1600" noProof="0" dirty="0"/>
                        <a:t>Measuring value of music</a:t>
                      </a:r>
                    </a:p>
                  </a:txBody>
                  <a:tcPr/>
                </a:tc>
                <a:tc>
                  <a:txBody>
                    <a:bodyPr/>
                    <a:lstStyle/>
                    <a:p>
                      <a:r>
                        <a:rPr lang="en-GB" sz="1600" b="1" noProof="0" dirty="0"/>
                        <a:t>R3: </a:t>
                      </a:r>
                      <a:r>
                        <a:rPr lang="en-GB" sz="1600" noProof="0" dirty="0"/>
                        <a:t>Design of value measurement methods</a:t>
                      </a:r>
                    </a:p>
                  </a:txBody>
                  <a:tcPr/>
                </a:tc>
                <a:tc vMerge="1">
                  <a:txBody>
                    <a:bodyPr/>
                    <a:lstStyle/>
                    <a:p>
                      <a:endParaRPr lang="es-ES" dirty="0"/>
                    </a:p>
                  </a:txBody>
                  <a:tcPr/>
                </a:tc>
                <a:extLst>
                  <a:ext uri="{0D108BD9-81ED-4DB2-BD59-A6C34878D82A}">
                    <a16:rowId xmlns:a16="http://schemas.microsoft.com/office/drawing/2014/main" val="3996601263"/>
                  </a:ext>
                </a:extLst>
              </a:tr>
              <a:tr h="721335">
                <a:tc>
                  <a:txBody>
                    <a:bodyPr/>
                    <a:lstStyle/>
                    <a:p>
                      <a:r>
                        <a:rPr lang="en-GB" sz="1600" b="1" noProof="0" dirty="0"/>
                        <a:t>Q1.4</a:t>
                      </a:r>
                      <a:r>
                        <a:rPr lang="en-GB" sz="1600" noProof="0" dirty="0"/>
                        <a:t> Reasoning about the value of music, given the collected data</a:t>
                      </a:r>
                    </a:p>
                  </a:txBody>
                  <a:tcPr/>
                </a:tc>
                <a:tc>
                  <a:txBody>
                    <a:bodyPr/>
                    <a:lstStyle/>
                    <a:p>
                      <a:r>
                        <a:rPr lang="en-GB" sz="1600" b="1" noProof="0" dirty="0"/>
                        <a:t>T1.3a/b </a:t>
                      </a:r>
                      <a:r>
                        <a:rPr lang="en-GB" sz="1600" noProof="0" dirty="0"/>
                        <a:t>Analysing value of music</a:t>
                      </a:r>
                    </a:p>
                  </a:txBody>
                  <a:tcPr/>
                </a:tc>
                <a:tc>
                  <a:txBody>
                    <a:bodyPr/>
                    <a:lstStyle/>
                    <a:p>
                      <a:r>
                        <a:rPr lang="en-GB" sz="1600" b="1" noProof="0" dirty="0"/>
                        <a:t>R4: </a:t>
                      </a:r>
                      <a:r>
                        <a:rPr lang="en-GB" sz="1600" noProof="0" dirty="0"/>
                        <a:t>Design of value analysis methods</a:t>
                      </a:r>
                    </a:p>
                  </a:txBody>
                  <a:tcPr/>
                </a:tc>
                <a:tc vMerge="1">
                  <a:txBody>
                    <a:bodyPr/>
                    <a:lstStyle/>
                    <a:p>
                      <a:endParaRPr lang="es-ES" dirty="0"/>
                    </a:p>
                  </a:txBody>
                  <a:tcPr/>
                </a:tc>
                <a:extLst>
                  <a:ext uri="{0D108BD9-81ED-4DB2-BD59-A6C34878D82A}">
                    <a16:rowId xmlns:a16="http://schemas.microsoft.com/office/drawing/2014/main" val="2550822738"/>
                  </a:ext>
                </a:extLst>
              </a:tr>
            </a:tbl>
          </a:graphicData>
        </a:graphic>
      </p:graphicFrame>
      <p:sp>
        <p:nvSpPr>
          <p:cNvPr id="2" name="Right Arrow Callout 1">
            <a:extLst>
              <a:ext uri="{FF2B5EF4-FFF2-40B4-BE49-F238E27FC236}">
                <a16:creationId xmlns:a16="http://schemas.microsoft.com/office/drawing/2014/main" id="{B710DE79-8FE2-B63C-8963-77B07D88A20A}"/>
              </a:ext>
            </a:extLst>
          </p:cNvPr>
          <p:cNvSpPr/>
          <p:nvPr/>
        </p:nvSpPr>
        <p:spPr>
          <a:xfrm>
            <a:off x="438222" y="2013074"/>
            <a:ext cx="4168874" cy="516993"/>
          </a:xfrm>
          <a:prstGeom prst="rightArrowCallout">
            <a:avLst>
              <a:gd name="adj1" fmla="val 27991"/>
              <a:gd name="adj2" fmla="val 31260"/>
              <a:gd name="adj3" fmla="val 47287"/>
              <a:gd name="adj4" fmla="val 91142"/>
            </a:avLst>
          </a:prstGeom>
          <a:solidFill>
            <a:schemeClr val="accent6">
              <a:lumMod val="60000"/>
              <a:lumOff val="40000"/>
              <a:alpha val="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ight Arrow Callout 5">
            <a:extLst>
              <a:ext uri="{FF2B5EF4-FFF2-40B4-BE49-F238E27FC236}">
                <a16:creationId xmlns:a16="http://schemas.microsoft.com/office/drawing/2014/main" id="{A346A927-3B96-664C-65E8-587C575689B7}"/>
              </a:ext>
            </a:extLst>
          </p:cNvPr>
          <p:cNvSpPr/>
          <p:nvPr/>
        </p:nvSpPr>
        <p:spPr>
          <a:xfrm>
            <a:off x="4607095" y="2013073"/>
            <a:ext cx="2465407" cy="516994"/>
          </a:xfrm>
          <a:prstGeom prst="rightArrowCallout">
            <a:avLst>
              <a:gd name="adj1" fmla="val 27991"/>
              <a:gd name="adj2" fmla="val 24402"/>
              <a:gd name="adj3" fmla="val 25000"/>
              <a:gd name="adj4" fmla="val 91142"/>
            </a:avLst>
          </a:prstGeom>
          <a:solidFill>
            <a:srgbClr val="FFC000">
              <a:alpha val="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Right Arrow Callout 6">
            <a:extLst>
              <a:ext uri="{FF2B5EF4-FFF2-40B4-BE49-F238E27FC236}">
                <a16:creationId xmlns:a16="http://schemas.microsoft.com/office/drawing/2014/main" id="{8C954E98-959C-DC8B-71B7-CEC2E839CE39}"/>
              </a:ext>
            </a:extLst>
          </p:cNvPr>
          <p:cNvSpPr/>
          <p:nvPr/>
        </p:nvSpPr>
        <p:spPr>
          <a:xfrm>
            <a:off x="7072502" y="1996806"/>
            <a:ext cx="2233914" cy="516994"/>
          </a:xfrm>
          <a:prstGeom prst="rightArrowCallout">
            <a:avLst>
              <a:gd name="adj1" fmla="val 21133"/>
              <a:gd name="adj2" fmla="val 20973"/>
              <a:gd name="adj3" fmla="val 37001"/>
              <a:gd name="adj4" fmla="val 88817"/>
            </a:avLst>
          </a:prstGeom>
          <a:solidFill>
            <a:srgbClr val="FF0000">
              <a:alpha val="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Rectangle 7">
            <a:extLst>
              <a:ext uri="{FF2B5EF4-FFF2-40B4-BE49-F238E27FC236}">
                <a16:creationId xmlns:a16="http://schemas.microsoft.com/office/drawing/2014/main" id="{71DC73B6-EBD6-444D-2C19-0B7D0377F78B}"/>
              </a:ext>
            </a:extLst>
          </p:cNvPr>
          <p:cNvSpPr/>
          <p:nvPr/>
        </p:nvSpPr>
        <p:spPr>
          <a:xfrm>
            <a:off x="9224224" y="1996806"/>
            <a:ext cx="2464192" cy="516994"/>
          </a:xfrm>
          <a:prstGeom prst="rect">
            <a:avLst/>
          </a:prstGeom>
          <a:solidFill>
            <a:schemeClr val="accent1">
              <a:alpha val="837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5639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8"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A0B819-92C5-A1E0-1957-A69381200A88}"/>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83669910-BC33-AAAD-C4A1-9E106ED99BB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7 - Dissemination, communication and exploitation</a:t>
            </a:r>
          </a:p>
        </p:txBody>
      </p:sp>
      <p:sp>
        <p:nvSpPr>
          <p:cNvPr id="100" name="Google Shape;100;p2">
            <a:extLst>
              <a:ext uri="{FF2B5EF4-FFF2-40B4-BE49-F238E27FC236}">
                <a16:creationId xmlns:a16="http://schemas.microsoft.com/office/drawing/2014/main" id="{4F47FE92-C1FF-3069-FD1F-BF8DAF7A569F}"/>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0E188F2B-1203-640F-8312-91F39F40480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60</a:t>
            </a:fld>
            <a:endParaRPr lang="en-GB" noProof="0" dirty="0"/>
          </a:p>
        </p:txBody>
      </p:sp>
    </p:spTree>
    <p:extLst>
      <p:ext uri="{BB962C8B-B14F-4D97-AF65-F5344CB8AC3E}">
        <p14:creationId xmlns:p14="http://schemas.microsoft.com/office/powerpoint/2010/main" val="3341787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r>
              <a:rPr lang="nl-NL" b="1" dirty="0" err="1"/>
              <a:t>Work</a:t>
            </a:r>
            <a:r>
              <a:rPr lang="nl-NL" b="1" dirty="0"/>
              <a:t> package 7</a:t>
            </a:r>
            <a:br>
              <a:rPr lang="nl-NL" b="1" dirty="0"/>
            </a:br>
            <a:r>
              <a:rPr lang="en-GB" dirty="0"/>
              <a:t>Dissemination, communication and exploitation 	</a:t>
            </a:r>
            <a:r>
              <a:rPr lang="en-US" dirty="0"/>
              <a:t>	</a:t>
            </a:r>
            <a:br>
              <a:rPr lang="en-US" dirty="0"/>
            </a:br>
            <a:endParaRPr dirty="0"/>
          </a:p>
        </p:txBody>
      </p:sp>
      <p:sp>
        <p:nvSpPr>
          <p:cNvPr id="98" name="Google Shape;98;p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61</a:t>
            </a:fld>
            <a:endParaRPr/>
          </a:p>
        </p:txBody>
      </p:sp>
      <p:sp>
        <p:nvSpPr>
          <p:cNvPr id="99" name="Google Shape;99;p2"/>
          <p:cNvSpPr txBox="1">
            <a:spLocks noGrp="1"/>
          </p:cNvSpPr>
          <p:nvPr>
            <p:ph type="body" idx="1"/>
          </p:nvPr>
        </p:nvSpPr>
        <p:spPr>
          <a:xfrm>
            <a:off x="573636" y="1499312"/>
            <a:ext cx="10701337" cy="3996232"/>
          </a:xfrm>
          <a:prstGeom prst="rect">
            <a:avLst/>
          </a:prstGeom>
          <a:noFill/>
          <a:ln>
            <a:noFill/>
          </a:ln>
        </p:spPr>
        <p:txBody>
          <a:bodyPr spcFirstLastPara="1" wrap="square" lIns="91425" tIns="45700" rIns="91425" bIns="45700" anchor="t" anchorCtr="0">
            <a:noAutofit/>
          </a:bodyPr>
          <a:lstStyle/>
          <a:p>
            <a:pPr marL="571500" indent="-342900"/>
            <a:r>
              <a:rPr lang="en-US" sz="1600" dirty="0">
                <a:solidFill>
                  <a:srgbClr val="595959"/>
                </a:solidFill>
              </a:rPr>
              <a:t>Music360 WP7 - Final Report Highlights</a:t>
            </a:r>
          </a:p>
          <a:p>
            <a:pPr marL="571500" indent="-342900"/>
            <a:r>
              <a:rPr lang="en-US" sz="1600" dirty="0">
                <a:solidFill>
                  <a:srgbClr val="595959"/>
                </a:solidFill>
              </a:rPr>
              <a:t>Project Purpose</a:t>
            </a:r>
          </a:p>
          <a:p>
            <a:pPr marL="571500" indent="-342900"/>
            <a:r>
              <a:rPr lang="en-US" sz="1600" dirty="0">
                <a:solidFill>
                  <a:srgbClr val="595959"/>
                </a:solidFill>
              </a:rPr>
              <a:t>WP7 Objectives</a:t>
            </a:r>
          </a:p>
          <a:p>
            <a:pPr marL="571500" indent="-342900"/>
            <a:r>
              <a:rPr lang="en-US" sz="1600" dirty="0">
                <a:solidFill>
                  <a:srgbClr val="595959"/>
                </a:solidFill>
              </a:rPr>
              <a:t>Key Findings</a:t>
            </a:r>
          </a:p>
          <a:p>
            <a:pPr marL="571500" indent="-342900"/>
            <a:r>
              <a:rPr lang="en-US" sz="1600" dirty="0">
                <a:solidFill>
                  <a:srgbClr val="595959"/>
                </a:solidFill>
              </a:rPr>
              <a:t>KPI Performance</a:t>
            </a:r>
          </a:p>
          <a:p>
            <a:pPr marL="571500" indent="-342900"/>
            <a:r>
              <a:rPr lang="en-US" sz="1600" dirty="0">
                <a:solidFill>
                  <a:srgbClr val="595959"/>
                </a:solidFill>
              </a:rPr>
              <a:t>Dissemination Activities</a:t>
            </a:r>
          </a:p>
          <a:p>
            <a:pPr marL="571500" indent="-342900"/>
            <a:r>
              <a:rPr lang="en-US" sz="1600" dirty="0">
                <a:solidFill>
                  <a:srgbClr val="595959"/>
                </a:solidFill>
              </a:rPr>
              <a:t>Long Term Effects</a:t>
            </a:r>
          </a:p>
          <a:p>
            <a:pPr marL="571500" indent="-342900"/>
            <a:r>
              <a:rPr lang="en-US" sz="1600" dirty="0">
                <a:solidFill>
                  <a:srgbClr val="595959"/>
                </a:solidFill>
              </a:rPr>
              <a:t>Exploitation &amp; Policy Follow up</a:t>
            </a:r>
          </a:p>
          <a:p>
            <a:pPr marL="571500" indent="-342900"/>
            <a:r>
              <a:rPr lang="en-US" sz="1600" dirty="0">
                <a:solidFill>
                  <a:srgbClr val="595959"/>
                </a:solidFill>
              </a:rPr>
              <a:t>Conclusion</a:t>
            </a:r>
            <a:endParaRPr sz="1600" dirty="0">
              <a:solidFill>
                <a:srgbClr val="595959"/>
              </a:solidFill>
            </a:endParaRPr>
          </a:p>
        </p:txBody>
      </p:sp>
      <p:sp>
        <p:nvSpPr>
          <p:cNvPr id="100" name="Google Shape;100;p2"/>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12AA-26C7-20AD-1768-816CE5B599A3}"/>
              </a:ext>
            </a:extLst>
          </p:cNvPr>
          <p:cNvSpPr>
            <a:spLocks noGrp="1"/>
          </p:cNvSpPr>
          <p:nvPr>
            <p:ph type="title"/>
          </p:nvPr>
        </p:nvSpPr>
        <p:spPr/>
        <p:txBody>
          <a:bodyPr/>
          <a:lstStyle/>
          <a:p>
            <a:r>
              <a:rPr lang="en-US" dirty="0"/>
              <a:t>Music360 WP7 – Final Report Highlights</a:t>
            </a:r>
          </a:p>
        </p:txBody>
      </p:sp>
      <p:sp>
        <p:nvSpPr>
          <p:cNvPr id="3" name="Slide Number Placeholder 2">
            <a:extLst>
              <a:ext uri="{FF2B5EF4-FFF2-40B4-BE49-F238E27FC236}">
                <a16:creationId xmlns:a16="http://schemas.microsoft.com/office/drawing/2014/main" id="{D1C54960-FE1F-B15E-8129-542A0BBB8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62</a:t>
            </a:fld>
            <a:endParaRPr lang="en-NL"/>
          </a:p>
        </p:txBody>
      </p:sp>
      <p:sp>
        <p:nvSpPr>
          <p:cNvPr id="4" name="Text Placeholder 3">
            <a:extLst>
              <a:ext uri="{FF2B5EF4-FFF2-40B4-BE49-F238E27FC236}">
                <a16:creationId xmlns:a16="http://schemas.microsoft.com/office/drawing/2014/main" id="{6F9BA99E-D0E3-3C71-0DB4-3604100A0C8C}"/>
              </a:ext>
            </a:extLst>
          </p:cNvPr>
          <p:cNvSpPr>
            <a:spLocks noGrp="1"/>
          </p:cNvSpPr>
          <p:nvPr>
            <p:ph type="body" idx="1"/>
          </p:nvPr>
        </p:nvSpPr>
        <p:spPr>
          <a:xfrm>
            <a:off x="547359" y="1420485"/>
            <a:ext cx="10701337" cy="4286632"/>
          </a:xfrm>
        </p:spPr>
        <p:txBody>
          <a:bodyPr/>
          <a:lstStyle/>
          <a:p>
            <a:r>
              <a:rPr lang="en-US" sz="1600" b="1" dirty="0"/>
              <a:t>Strategic Communication Alignment</a:t>
            </a:r>
          </a:p>
          <a:p>
            <a:pPr lvl="1"/>
            <a:r>
              <a:rPr lang="en-US" sz="1600" dirty="0"/>
              <a:t>Music360 ensured clear, consistent communication bridging technical outputs with stakeholder needs across all channels.</a:t>
            </a:r>
          </a:p>
          <a:p>
            <a:r>
              <a:rPr lang="en-US" sz="1600" b="1" dirty="0"/>
              <a:t>Measurable Dissemination Success</a:t>
            </a:r>
          </a:p>
          <a:p>
            <a:pPr lvl="1"/>
            <a:r>
              <a:rPr lang="en-US" sz="1600" dirty="0"/>
              <a:t>The project achieved significant progress in dissemination reach, publications, and engagement at industry events and conferences.</a:t>
            </a:r>
          </a:p>
          <a:p>
            <a:r>
              <a:rPr lang="en-US" sz="1600" b="1" dirty="0"/>
              <a:t>Evidence-Based Impact Narrative</a:t>
            </a:r>
          </a:p>
          <a:p>
            <a:pPr lvl="1"/>
            <a:r>
              <a:rPr lang="en-US" sz="1600" dirty="0"/>
              <a:t>Music360 demonstrated how background music generates measurable economic, cultural, and social value across Europe.</a:t>
            </a:r>
          </a:p>
          <a:p>
            <a:r>
              <a:rPr lang="en-US" sz="1600" b="1" dirty="0"/>
              <a:t>KPI Adjustment Collaboration</a:t>
            </a:r>
          </a:p>
          <a:p>
            <a:pPr lvl="1"/>
            <a:r>
              <a:rPr lang="en-US" sz="1600" dirty="0"/>
              <a:t>Collaboration with the European Commission refined communication KPI’s to better reflect actual dissemination behavior.</a:t>
            </a:r>
          </a:p>
          <a:p>
            <a:endParaRPr lang="en-GB" dirty="0"/>
          </a:p>
        </p:txBody>
      </p:sp>
      <p:pic>
        <p:nvPicPr>
          <p:cNvPr id="5" name="Graphic 4" descr="Netwerk silhouet">
            <a:extLst>
              <a:ext uri="{FF2B5EF4-FFF2-40B4-BE49-F238E27FC236}">
                <a16:creationId xmlns:a16="http://schemas.microsoft.com/office/drawing/2014/main" id="{12FE6E83-80DB-0900-9FE2-886C26ED801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882338" y="226960"/>
            <a:ext cx="1472650" cy="1472650"/>
          </a:xfrm>
          <a:prstGeom prst="rect">
            <a:avLst/>
          </a:prstGeom>
        </p:spPr>
      </p:pic>
    </p:spTree>
    <p:extLst>
      <p:ext uri="{BB962C8B-B14F-4D97-AF65-F5344CB8AC3E}">
        <p14:creationId xmlns:p14="http://schemas.microsoft.com/office/powerpoint/2010/main" val="2492079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65B9-BC6C-93B7-F554-401B52BC7277}"/>
              </a:ext>
            </a:extLst>
          </p:cNvPr>
          <p:cNvSpPr>
            <a:spLocks noGrp="1"/>
          </p:cNvSpPr>
          <p:nvPr>
            <p:ph type="title"/>
          </p:nvPr>
        </p:nvSpPr>
        <p:spPr/>
        <p:txBody>
          <a:bodyPr/>
          <a:lstStyle/>
          <a:p>
            <a:r>
              <a:rPr lang="en-GB" dirty="0"/>
              <a:t>Project Purpose</a:t>
            </a:r>
          </a:p>
        </p:txBody>
      </p:sp>
      <p:sp>
        <p:nvSpPr>
          <p:cNvPr id="3" name="Slide Number Placeholder 2">
            <a:extLst>
              <a:ext uri="{FF2B5EF4-FFF2-40B4-BE49-F238E27FC236}">
                <a16:creationId xmlns:a16="http://schemas.microsoft.com/office/drawing/2014/main" id="{AD0BCD4E-79AA-3025-12F4-C457B0F1A8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63</a:t>
            </a:fld>
            <a:endParaRPr lang="en-NL"/>
          </a:p>
        </p:txBody>
      </p:sp>
      <p:sp>
        <p:nvSpPr>
          <p:cNvPr id="4" name="Text Placeholder 3">
            <a:extLst>
              <a:ext uri="{FF2B5EF4-FFF2-40B4-BE49-F238E27FC236}">
                <a16:creationId xmlns:a16="http://schemas.microsoft.com/office/drawing/2014/main" id="{3A28A334-8CE0-B200-D7E3-B1DF9422C6FF}"/>
              </a:ext>
            </a:extLst>
          </p:cNvPr>
          <p:cNvSpPr>
            <a:spLocks noGrp="1"/>
          </p:cNvSpPr>
          <p:nvPr>
            <p:ph type="body" idx="1"/>
          </p:nvPr>
        </p:nvSpPr>
        <p:spPr>
          <a:xfrm>
            <a:off x="599912" y="1690688"/>
            <a:ext cx="10701337" cy="3892550"/>
          </a:xfrm>
        </p:spPr>
        <p:txBody>
          <a:bodyPr/>
          <a:lstStyle/>
          <a:p>
            <a:r>
              <a:rPr lang="en-GB" sz="1600" b="1" dirty="0"/>
              <a:t>Addressing Structural Issues</a:t>
            </a:r>
          </a:p>
          <a:p>
            <a:pPr lvl="1"/>
            <a:r>
              <a:rPr lang="en-GB" sz="1600" dirty="0"/>
              <a:t>Music360 resolves transparency and evidence gaps in Europe's music ecosystem for better value understanding.</a:t>
            </a:r>
          </a:p>
          <a:p>
            <a:r>
              <a:rPr lang="en-GB" sz="1600" b="1" dirty="0"/>
              <a:t>360-degree Evidence Framework</a:t>
            </a:r>
          </a:p>
          <a:p>
            <a:pPr lvl="1"/>
            <a:r>
              <a:rPr lang="en-GB" sz="1600" dirty="0"/>
              <a:t>The platform integrates fingerprinting, usage metrics, and metadata to guide remuneration and policy.</a:t>
            </a:r>
          </a:p>
          <a:p>
            <a:r>
              <a:rPr lang="en-GB" sz="1600" b="1" dirty="0"/>
              <a:t>Broader Societal Impact</a:t>
            </a:r>
          </a:p>
          <a:p>
            <a:pPr lvl="1"/>
            <a:r>
              <a:rPr lang="en-GB" sz="1600" dirty="0"/>
              <a:t>Music360 shows how music shapes consumer </a:t>
            </a:r>
            <a:r>
              <a:rPr lang="en-GB" sz="1600" dirty="0" err="1"/>
              <a:t>behavior</a:t>
            </a:r>
            <a:r>
              <a:rPr lang="en-GB" sz="1600" dirty="0"/>
              <a:t>, wellbeing, brand identity across various sectors.</a:t>
            </a:r>
          </a:p>
          <a:p>
            <a:r>
              <a:rPr lang="en-GB" sz="1600" b="1" dirty="0"/>
              <a:t>Music360’s Communication Role</a:t>
            </a:r>
          </a:p>
          <a:p>
            <a:pPr lvl="1"/>
            <a:r>
              <a:rPr lang="en-GB" sz="1600" dirty="0"/>
              <a:t>Music360 ensures clear, targeted communication translating complex insights for diverse stakeholders.</a:t>
            </a:r>
          </a:p>
        </p:txBody>
      </p:sp>
      <p:pic>
        <p:nvPicPr>
          <p:cNvPr id="5" name="Graphic 4" descr="Doel silhouet">
            <a:extLst>
              <a:ext uri="{FF2B5EF4-FFF2-40B4-BE49-F238E27FC236}">
                <a16:creationId xmlns:a16="http://schemas.microsoft.com/office/drawing/2014/main" id="{270CCC8F-AA67-58DF-15C0-ADBED71E261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92570" y="378528"/>
            <a:ext cx="1619915" cy="1619915"/>
          </a:xfrm>
          <a:prstGeom prst="rect">
            <a:avLst/>
          </a:prstGeom>
        </p:spPr>
      </p:pic>
    </p:spTree>
    <p:extLst>
      <p:ext uri="{BB962C8B-B14F-4D97-AF65-F5344CB8AC3E}">
        <p14:creationId xmlns:p14="http://schemas.microsoft.com/office/powerpoint/2010/main" val="4011407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2051-3D4D-3E34-80BD-BE39A18CC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B4184-F368-6BF9-AB2A-840980926B5F}"/>
              </a:ext>
            </a:extLst>
          </p:cNvPr>
          <p:cNvSpPr>
            <a:spLocks noGrp="1"/>
          </p:cNvSpPr>
          <p:nvPr>
            <p:ph type="title"/>
          </p:nvPr>
        </p:nvSpPr>
        <p:spPr/>
        <p:txBody>
          <a:bodyPr/>
          <a:lstStyle/>
          <a:p>
            <a:r>
              <a:rPr lang="en-GB" dirty="0"/>
              <a:t>Objectives</a:t>
            </a:r>
          </a:p>
        </p:txBody>
      </p:sp>
      <p:sp>
        <p:nvSpPr>
          <p:cNvPr id="3" name="Slide Number Placeholder 2">
            <a:extLst>
              <a:ext uri="{FF2B5EF4-FFF2-40B4-BE49-F238E27FC236}">
                <a16:creationId xmlns:a16="http://schemas.microsoft.com/office/drawing/2014/main" id="{373AEE78-DAF4-62D6-7A45-455728FE7E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64</a:t>
            </a:fld>
            <a:endParaRPr lang="en-NL"/>
          </a:p>
        </p:txBody>
      </p:sp>
      <p:sp>
        <p:nvSpPr>
          <p:cNvPr id="4" name="Text Placeholder 3">
            <a:extLst>
              <a:ext uri="{FF2B5EF4-FFF2-40B4-BE49-F238E27FC236}">
                <a16:creationId xmlns:a16="http://schemas.microsoft.com/office/drawing/2014/main" id="{CD2DC91A-B01B-718A-67EB-C375ED54536D}"/>
              </a:ext>
            </a:extLst>
          </p:cNvPr>
          <p:cNvSpPr>
            <a:spLocks noGrp="1"/>
          </p:cNvSpPr>
          <p:nvPr>
            <p:ph type="body" idx="1"/>
          </p:nvPr>
        </p:nvSpPr>
        <p:spPr>
          <a:xfrm>
            <a:off x="636443" y="1612414"/>
            <a:ext cx="10919114" cy="3892550"/>
          </a:xfrm>
        </p:spPr>
        <p:txBody>
          <a:bodyPr/>
          <a:lstStyle/>
          <a:p>
            <a:r>
              <a:rPr lang="en-US" sz="1600" b="1" dirty="0"/>
              <a:t>Strategic Dissemination Coordination</a:t>
            </a:r>
          </a:p>
          <a:p>
            <a:pPr lvl="1"/>
            <a:r>
              <a:rPr lang="en-US" sz="1400" dirty="0"/>
              <a:t>Music360 coordinated dissemination planning and maintained the project website to ensure wide and effective communication.</a:t>
            </a:r>
          </a:p>
          <a:p>
            <a:r>
              <a:rPr lang="en-US" sz="1600" b="1" dirty="0"/>
              <a:t>Industry and Academic Engagement</a:t>
            </a:r>
          </a:p>
          <a:p>
            <a:pPr lvl="1"/>
            <a:r>
              <a:rPr lang="en-US" sz="1400" dirty="0"/>
              <a:t>Music360 engaged with music industry events and major sector organizations to align stakeholders and extend project reach.</a:t>
            </a:r>
          </a:p>
          <a:p>
            <a:r>
              <a:rPr lang="en-US" sz="1600" b="1" dirty="0"/>
              <a:t>Adaptive Communication Metrics</a:t>
            </a:r>
          </a:p>
          <a:p>
            <a:pPr lvl="1"/>
            <a:r>
              <a:rPr lang="en-US" sz="1400" dirty="0"/>
              <a:t>Music360 shifted from follower-based KPIs to impression-based metrics and adopted LinkedIn-first approach for better impact.</a:t>
            </a:r>
          </a:p>
          <a:p>
            <a:r>
              <a:rPr lang="en-US" sz="1600" b="1" dirty="0"/>
              <a:t>Long-Term Impact and Exploitation</a:t>
            </a:r>
          </a:p>
          <a:p>
            <a:pPr lvl="1"/>
            <a:r>
              <a:rPr lang="en-US" sz="1400" dirty="0"/>
              <a:t>Music360 focused on ensuring long-term exploitation by evolving communication practices and supporting policy-relevant insights.</a:t>
            </a:r>
          </a:p>
        </p:txBody>
      </p:sp>
      <p:pic>
        <p:nvPicPr>
          <p:cNvPr id="6" name="Graphic 5" descr="Lijst met effen opvulling">
            <a:extLst>
              <a:ext uri="{FF2B5EF4-FFF2-40B4-BE49-F238E27FC236}">
                <a16:creationId xmlns:a16="http://schemas.microsoft.com/office/drawing/2014/main" id="{02DAAD12-BB0B-40C5-5B66-2CCB090A3DC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35642" y="423531"/>
            <a:ext cx="1619915" cy="1619915"/>
          </a:xfrm>
          <a:prstGeom prst="rect">
            <a:avLst/>
          </a:prstGeom>
        </p:spPr>
      </p:pic>
    </p:spTree>
    <p:extLst>
      <p:ext uri="{BB962C8B-B14F-4D97-AF65-F5344CB8AC3E}">
        <p14:creationId xmlns:p14="http://schemas.microsoft.com/office/powerpoint/2010/main" val="1001320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FD89F-78BB-ACF1-2072-7DFAC58DD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B0537-FE8D-18AD-2994-3D5CE45F8348}"/>
              </a:ext>
            </a:extLst>
          </p:cNvPr>
          <p:cNvSpPr>
            <a:spLocks noGrp="1"/>
          </p:cNvSpPr>
          <p:nvPr>
            <p:ph type="title"/>
          </p:nvPr>
        </p:nvSpPr>
        <p:spPr/>
        <p:txBody>
          <a:bodyPr/>
          <a:lstStyle/>
          <a:p>
            <a:r>
              <a:rPr lang="en-GB" dirty="0"/>
              <a:t>KPI Performance</a:t>
            </a:r>
          </a:p>
        </p:txBody>
      </p:sp>
      <p:sp>
        <p:nvSpPr>
          <p:cNvPr id="3" name="Slide Number Placeholder 2">
            <a:extLst>
              <a:ext uri="{FF2B5EF4-FFF2-40B4-BE49-F238E27FC236}">
                <a16:creationId xmlns:a16="http://schemas.microsoft.com/office/drawing/2014/main" id="{341CDE86-86D5-42DD-A2E6-B5104942E3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65</a:t>
            </a:fld>
            <a:endParaRPr lang="en-NL"/>
          </a:p>
        </p:txBody>
      </p:sp>
      <p:sp>
        <p:nvSpPr>
          <p:cNvPr id="4" name="Text Placeholder 3">
            <a:extLst>
              <a:ext uri="{FF2B5EF4-FFF2-40B4-BE49-F238E27FC236}">
                <a16:creationId xmlns:a16="http://schemas.microsoft.com/office/drawing/2014/main" id="{47CF639B-7769-4249-2AEA-C6CDDA1F488A}"/>
              </a:ext>
            </a:extLst>
          </p:cNvPr>
          <p:cNvSpPr>
            <a:spLocks noGrp="1"/>
          </p:cNvSpPr>
          <p:nvPr>
            <p:ph type="body" idx="1"/>
          </p:nvPr>
        </p:nvSpPr>
        <p:spPr>
          <a:xfrm>
            <a:off x="578891" y="1822726"/>
            <a:ext cx="10701337" cy="3892550"/>
          </a:xfrm>
        </p:spPr>
        <p:txBody>
          <a:bodyPr/>
          <a:lstStyle/>
          <a:p>
            <a:r>
              <a:rPr lang="en-US" sz="1600" b="1" dirty="0"/>
              <a:t>Recalibrated KPI Metrics</a:t>
            </a:r>
          </a:p>
          <a:p>
            <a:pPr lvl="1"/>
            <a:r>
              <a:rPr lang="en-US" sz="1400" dirty="0"/>
              <a:t>KPIs were adjusted to track social media and website impressions, improving accuracy in digital communication reporting.</a:t>
            </a:r>
          </a:p>
          <a:p>
            <a:r>
              <a:rPr lang="en-US" sz="1600" b="1" dirty="0"/>
              <a:t>Strong Dissemination Outcomes</a:t>
            </a:r>
          </a:p>
          <a:p>
            <a:pPr lvl="1"/>
            <a:r>
              <a:rPr lang="en-US" sz="1400" dirty="0"/>
              <a:t>Music360 exceeded targets with over 70,000 LinkedIn impressions and 14,275 website views, reflecting wide public engagement.</a:t>
            </a:r>
          </a:p>
          <a:p>
            <a:r>
              <a:rPr lang="en-US" sz="1600" b="1" dirty="0"/>
              <a:t>Robust Event and Media Presence</a:t>
            </a:r>
          </a:p>
          <a:p>
            <a:pPr lvl="1"/>
            <a:r>
              <a:rPr lang="en-US" sz="1400" dirty="0"/>
              <a:t>32 events, 7 demos, 12 press releases, and multiple radio and TV appearances highlight active stakeholder engagement.</a:t>
            </a:r>
          </a:p>
          <a:p>
            <a:r>
              <a:rPr lang="en-US" sz="1600" b="1" dirty="0"/>
              <a:t>Scientific Output Growth</a:t>
            </a:r>
          </a:p>
          <a:p>
            <a:pPr lvl="1"/>
            <a:r>
              <a:rPr lang="en-US" sz="1400" dirty="0"/>
              <a:t>The project logged 44 publications including 33 peer-reviewed papers, showing strong academic and industry impact.</a:t>
            </a:r>
          </a:p>
        </p:txBody>
      </p:sp>
      <p:pic>
        <p:nvPicPr>
          <p:cNvPr id="6" name="Graphic 5" descr="Stijgende lijn met effen opvulling">
            <a:extLst>
              <a:ext uri="{FF2B5EF4-FFF2-40B4-BE49-F238E27FC236}">
                <a16:creationId xmlns:a16="http://schemas.microsoft.com/office/drawing/2014/main" id="{F8DFEFC0-E982-E344-8EB6-B6979D0AE75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76212" y="107220"/>
            <a:ext cx="1960098" cy="1960098"/>
          </a:xfrm>
          <a:prstGeom prst="rect">
            <a:avLst/>
          </a:prstGeom>
        </p:spPr>
      </p:pic>
    </p:spTree>
    <p:extLst>
      <p:ext uri="{BB962C8B-B14F-4D97-AF65-F5344CB8AC3E}">
        <p14:creationId xmlns:p14="http://schemas.microsoft.com/office/powerpoint/2010/main" val="2252526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DE92-55D3-972C-7CE8-5FD891239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A62B0-945F-01A1-0305-77765915D0B5}"/>
              </a:ext>
            </a:extLst>
          </p:cNvPr>
          <p:cNvSpPr>
            <a:spLocks noGrp="1"/>
          </p:cNvSpPr>
          <p:nvPr>
            <p:ph type="title"/>
          </p:nvPr>
        </p:nvSpPr>
        <p:spPr/>
        <p:txBody>
          <a:bodyPr/>
          <a:lstStyle/>
          <a:p>
            <a:r>
              <a:rPr lang="en-GB" dirty="0"/>
              <a:t>Dissemination Activities</a:t>
            </a:r>
          </a:p>
        </p:txBody>
      </p:sp>
      <p:sp>
        <p:nvSpPr>
          <p:cNvPr id="3" name="Slide Number Placeholder 2">
            <a:extLst>
              <a:ext uri="{FF2B5EF4-FFF2-40B4-BE49-F238E27FC236}">
                <a16:creationId xmlns:a16="http://schemas.microsoft.com/office/drawing/2014/main" id="{604C5F23-5AEE-5248-F043-1053DC095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66</a:t>
            </a:fld>
            <a:endParaRPr lang="en-NL"/>
          </a:p>
        </p:txBody>
      </p:sp>
      <p:sp>
        <p:nvSpPr>
          <p:cNvPr id="4" name="Text Placeholder 3">
            <a:extLst>
              <a:ext uri="{FF2B5EF4-FFF2-40B4-BE49-F238E27FC236}">
                <a16:creationId xmlns:a16="http://schemas.microsoft.com/office/drawing/2014/main" id="{D9E2F654-3024-E2C7-D49F-01E16CEE3011}"/>
              </a:ext>
            </a:extLst>
          </p:cNvPr>
          <p:cNvSpPr>
            <a:spLocks noGrp="1"/>
          </p:cNvSpPr>
          <p:nvPr>
            <p:ph type="body" idx="1"/>
          </p:nvPr>
        </p:nvSpPr>
        <p:spPr>
          <a:xfrm>
            <a:off x="578891" y="1822726"/>
            <a:ext cx="10701337" cy="3892550"/>
          </a:xfrm>
        </p:spPr>
        <p:txBody>
          <a:bodyPr/>
          <a:lstStyle/>
          <a:p>
            <a:r>
              <a:rPr lang="en-US" sz="1600" b="1" dirty="0"/>
              <a:t>Diverse Dissemination Channels</a:t>
            </a:r>
          </a:p>
          <a:p>
            <a:pPr lvl="1"/>
            <a:r>
              <a:rPr lang="en-US" sz="1400" dirty="0"/>
              <a:t>Music360 utilized 69 actions across multiple countries and sectors for broad and resilient outreach.</a:t>
            </a:r>
          </a:p>
          <a:p>
            <a:r>
              <a:rPr lang="en-US" sz="1600" b="1" dirty="0"/>
              <a:t>Notable Events Participation</a:t>
            </a:r>
          </a:p>
          <a:p>
            <a:pPr lvl="1"/>
            <a:r>
              <a:rPr lang="en-US" sz="1400" dirty="0"/>
              <a:t>Engagement in key events like Eurosonic Noorderslag, Berklee presentations, and major scientific conferences.</a:t>
            </a:r>
          </a:p>
          <a:p>
            <a:r>
              <a:rPr lang="en-US" sz="1600" b="1" dirty="0"/>
              <a:t>Media and Public Engagement</a:t>
            </a:r>
          </a:p>
          <a:p>
            <a:pPr lvl="1"/>
            <a:r>
              <a:rPr lang="en-US" sz="1400" dirty="0"/>
              <a:t>Strong press coverage in Finland and Spain with Living Lab findings sparking broad media discussions.</a:t>
            </a:r>
          </a:p>
          <a:p>
            <a:r>
              <a:rPr lang="en-US" sz="1600" b="1" dirty="0"/>
              <a:t>Strategic Digital Communication</a:t>
            </a:r>
          </a:p>
          <a:p>
            <a:pPr lvl="1"/>
            <a:r>
              <a:rPr lang="en-US" sz="1400" dirty="0"/>
              <a:t>Effective use of LinkedIn, newsletters, partner channels, and policy briefs for cross-audience visibility.</a:t>
            </a:r>
          </a:p>
        </p:txBody>
      </p:sp>
      <p:pic>
        <p:nvPicPr>
          <p:cNvPr id="8" name="Graphic 7" descr="E-mail met effen opvulling">
            <a:extLst>
              <a:ext uri="{FF2B5EF4-FFF2-40B4-BE49-F238E27FC236}">
                <a16:creationId xmlns:a16="http://schemas.microsoft.com/office/drawing/2014/main" id="{1370BF30-3748-B98C-659C-ACD9E730DE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00448" y="354098"/>
            <a:ext cx="1472650" cy="1472650"/>
          </a:xfrm>
          <a:prstGeom prst="rect">
            <a:avLst/>
          </a:prstGeom>
        </p:spPr>
      </p:pic>
    </p:spTree>
    <p:extLst>
      <p:ext uri="{BB962C8B-B14F-4D97-AF65-F5344CB8AC3E}">
        <p14:creationId xmlns:p14="http://schemas.microsoft.com/office/powerpoint/2010/main" val="4212468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4B6B-A37D-6B2E-6B85-1E8883CEB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E7B8A-48CD-7153-F258-4B94F90DA9EF}"/>
              </a:ext>
            </a:extLst>
          </p:cNvPr>
          <p:cNvSpPr>
            <a:spLocks noGrp="1"/>
          </p:cNvSpPr>
          <p:nvPr>
            <p:ph type="title"/>
          </p:nvPr>
        </p:nvSpPr>
        <p:spPr/>
        <p:txBody>
          <a:bodyPr/>
          <a:lstStyle/>
          <a:p>
            <a:r>
              <a:rPr lang="en-GB" dirty="0"/>
              <a:t>Long Term Effects</a:t>
            </a:r>
          </a:p>
        </p:txBody>
      </p:sp>
      <p:sp>
        <p:nvSpPr>
          <p:cNvPr id="3" name="Slide Number Placeholder 2">
            <a:extLst>
              <a:ext uri="{FF2B5EF4-FFF2-40B4-BE49-F238E27FC236}">
                <a16:creationId xmlns:a16="http://schemas.microsoft.com/office/drawing/2014/main" id="{8F16FEFD-64CA-F037-5F4E-A4287C6524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67</a:t>
            </a:fld>
            <a:endParaRPr lang="en-NL"/>
          </a:p>
        </p:txBody>
      </p:sp>
      <p:sp>
        <p:nvSpPr>
          <p:cNvPr id="4" name="Text Placeholder 3">
            <a:extLst>
              <a:ext uri="{FF2B5EF4-FFF2-40B4-BE49-F238E27FC236}">
                <a16:creationId xmlns:a16="http://schemas.microsoft.com/office/drawing/2014/main" id="{4A26FCEB-8BE1-960A-EF89-69B5CE9096D3}"/>
              </a:ext>
            </a:extLst>
          </p:cNvPr>
          <p:cNvSpPr>
            <a:spLocks noGrp="1"/>
          </p:cNvSpPr>
          <p:nvPr>
            <p:ph type="body" idx="1"/>
          </p:nvPr>
        </p:nvSpPr>
        <p:spPr>
          <a:xfrm>
            <a:off x="578891" y="1822726"/>
            <a:ext cx="10701337" cy="3892550"/>
          </a:xfrm>
        </p:spPr>
        <p:txBody>
          <a:bodyPr/>
          <a:lstStyle/>
          <a:p>
            <a:r>
              <a:rPr lang="en-US" sz="1600" b="1" dirty="0"/>
              <a:t>Methodological Framework</a:t>
            </a:r>
          </a:p>
          <a:p>
            <a:pPr lvl="1"/>
            <a:r>
              <a:rPr lang="en-US" sz="1400" dirty="0"/>
              <a:t>Developed a validated framework measuring economic, social, and cultural value of music in real settings.</a:t>
            </a:r>
          </a:p>
          <a:p>
            <a:r>
              <a:rPr lang="en-US" sz="1600" b="1" dirty="0"/>
              <a:t>Living Lab Approach</a:t>
            </a:r>
          </a:p>
          <a:p>
            <a:pPr lvl="1"/>
            <a:r>
              <a:rPr lang="en-US" sz="1400" dirty="0"/>
              <a:t>Implemented adaptable Living Labs in multiple countries to enable reproducible cross-sector research and experimentation.</a:t>
            </a:r>
          </a:p>
          <a:p>
            <a:r>
              <a:rPr lang="en-US" sz="1600" b="1" dirty="0"/>
              <a:t>Stakeholder Alignment</a:t>
            </a:r>
          </a:p>
          <a:p>
            <a:pPr lvl="1"/>
            <a:r>
              <a:rPr lang="en-US" sz="1400" dirty="0"/>
              <a:t>Strengthened partnerships among CMOs, venues, policymakers, researchers, and industry for shared data-driven music valuation.</a:t>
            </a:r>
          </a:p>
          <a:p>
            <a:r>
              <a:rPr lang="en-US" sz="1600" b="1" dirty="0"/>
              <a:t>Sustainability and Future Impact</a:t>
            </a:r>
          </a:p>
          <a:p>
            <a:pPr lvl="1"/>
            <a:r>
              <a:rPr lang="en-US" sz="1400" dirty="0"/>
              <a:t>Established a strong evidence base and framework for ongoing dialogue, policy reflection, and integration into EU initiatives.</a:t>
            </a:r>
          </a:p>
        </p:txBody>
      </p:sp>
      <p:pic>
        <p:nvPicPr>
          <p:cNvPr id="5" name="Graphic 4" descr="Splash1 met effen opvulling">
            <a:extLst>
              <a:ext uri="{FF2B5EF4-FFF2-40B4-BE49-F238E27FC236}">
                <a16:creationId xmlns:a16="http://schemas.microsoft.com/office/drawing/2014/main" id="{C48EBAAC-561F-2869-36F6-21F8E92B2EA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802722" y="305238"/>
            <a:ext cx="1472650" cy="1472650"/>
          </a:xfrm>
          <a:prstGeom prst="rect">
            <a:avLst/>
          </a:prstGeom>
        </p:spPr>
      </p:pic>
      <p:pic>
        <p:nvPicPr>
          <p:cNvPr id="6" name="Graphic 5" descr="Gemengd met effen opvulling">
            <a:extLst>
              <a:ext uri="{FF2B5EF4-FFF2-40B4-BE49-F238E27FC236}">
                <a16:creationId xmlns:a16="http://schemas.microsoft.com/office/drawing/2014/main" id="{5965967F-58FA-306D-3B1B-182FE838EE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3858" y="919302"/>
            <a:ext cx="831273" cy="831273"/>
          </a:xfrm>
          <a:prstGeom prst="rect">
            <a:avLst/>
          </a:prstGeom>
        </p:spPr>
      </p:pic>
    </p:spTree>
    <p:extLst>
      <p:ext uri="{BB962C8B-B14F-4D97-AF65-F5344CB8AC3E}">
        <p14:creationId xmlns:p14="http://schemas.microsoft.com/office/powerpoint/2010/main" val="4053740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8E349-3C33-898B-904F-94349DB10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DB7C0-5586-FA8F-C27F-7FB070F3F27F}"/>
              </a:ext>
            </a:extLst>
          </p:cNvPr>
          <p:cNvSpPr>
            <a:spLocks noGrp="1"/>
          </p:cNvSpPr>
          <p:nvPr>
            <p:ph type="title"/>
          </p:nvPr>
        </p:nvSpPr>
        <p:spPr/>
        <p:txBody>
          <a:bodyPr/>
          <a:lstStyle/>
          <a:p>
            <a:r>
              <a:rPr lang="en-GB" dirty="0"/>
              <a:t>Exploitation &amp; Policy Follow up</a:t>
            </a:r>
          </a:p>
        </p:txBody>
      </p:sp>
      <p:sp>
        <p:nvSpPr>
          <p:cNvPr id="3" name="Slide Number Placeholder 2">
            <a:extLst>
              <a:ext uri="{FF2B5EF4-FFF2-40B4-BE49-F238E27FC236}">
                <a16:creationId xmlns:a16="http://schemas.microsoft.com/office/drawing/2014/main" id="{DCD2C21A-668A-E289-9B27-F55C989D0C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68</a:t>
            </a:fld>
            <a:endParaRPr lang="en-NL"/>
          </a:p>
        </p:txBody>
      </p:sp>
      <p:sp>
        <p:nvSpPr>
          <p:cNvPr id="4" name="Text Placeholder 3">
            <a:extLst>
              <a:ext uri="{FF2B5EF4-FFF2-40B4-BE49-F238E27FC236}">
                <a16:creationId xmlns:a16="http://schemas.microsoft.com/office/drawing/2014/main" id="{F23916CF-F7B1-9C29-7538-AC8E9E3FF1EB}"/>
              </a:ext>
            </a:extLst>
          </p:cNvPr>
          <p:cNvSpPr>
            <a:spLocks noGrp="1"/>
          </p:cNvSpPr>
          <p:nvPr>
            <p:ph type="body" idx="1"/>
          </p:nvPr>
        </p:nvSpPr>
        <p:spPr>
          <a:xfrm>
            <a:off x="578891" y="1822726"/>
            <a:ext cx="10701337" cy="3892550"/>
          </a:xfrm>
        </p:spPr>
        <p:txBody>
          <a:bodyPr/>
          <a:lstStyle/>
          <a:p>
            <a:r>
              <a:rPr lang="en-US" sz="1600" b="1" dirty="0"/>
              <a:t>Sustainability and Policy Pathways</a:t>
            </a:r>
          </a:p>
          <a:p>
            <a:pPr lvl="1"/>
            <a:r>
              <a:rPr lang="en-US" sz="1400" dirty="0"/>
              <a:t>Music360 created sustainable pathways by translating research into actionable insights for policymakers and industry actors.</a:t>
            </a:r>
          </a:p>
          <a:p>
            <a:r>
              <a:rPr lang="en-US" sz="1600" b="1" dirty="0"/>
              <a:t>Proposed Follow-Up Actions</a:t>
            </a:r>
          </a:p>
          <a:p>
            <a:pPr lvl="1"/>
            <a:r>
              <a:rPr lang="en-US" sz="1400" dirty="0"/>
              <a:t>Key proposals include a music subsection in EU Cultural Data Hub, stakeholder group for decentralized platform, and policy recognition of music’s value.</a:t>
            </a:r>
          </a:p>
          <a:p>
            <a:r>
              <a:rPr lang="en-US" sz="1600" b="1" dirty="0"/>
              <a:t>Exploitation Steering Group</a:t>
            </a:r>
          </a:p>
          <a:p>
            <a:pPr lvl="1"/>
            <a:r>
              <a:rPr lang="en-US" sz="1400" dirty="0"/>
              <a:t>A steering group coordinates future opportunities, policy engagement, and integration with emerging EU digital initiatives.</a:t>
            </a:r>
          </a:p>
          <a:p>
            <a:r>
              <a:rPr lang="en-US" sz="1600" b="1" dirty="0"/>
              <a:t>Ethical Compliance and Governance</a:t>
            </a:r>
          </a:p>
          <a:p>
            <a:pPr lvl="1"/>
            <a:r>
              <a:rPr lang="en-US" sz="1400" dirty="0"/>
              <a:t>Emphasizes sustainability and compliance, ensuring ethical, legal, and GDPR-aligned exploitation activities.</a:t>
            </a:r>
          </a:p>
        </p:txBody>
      </p:sp>
      <p:pic>
        <p:nvPicPr>
          <p:cNvPr id="7" name="Graphic 6" descr="Schoenafdrukken met effen opvulling">
            <a:extLst>
              <a:ext uri="{FF2B5EF4-FFF2-40B4-BE49-F238E27FC236}">
                <a16:creationId xmlns:a16="http://schemas.microsoft.com/office/drawing/2014/main" id="{22315674-1774-354C-009D-DC8CB33733A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42641" y="406399"/>
            <a:ext cx="1472650" cy="1472650"/>
          </a:xfrm>
          <a:prstGeom prst="rect">
            <a:avLst/>
          </a:prstGeom>
        </p:spPr>
      </p:pic>
    </p:spTree>
    <p:extLst>
      <p:ext uri="{BB962C8B-B14F-4D97-AF65-F5344CB8AC3E}">
        <p14:creationId xmlns:p14="http://schemas.microsoft.com/office/powerpoint/2010/main" val="1165317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053F4-1214-4AF1-FF54-986EF17C5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88229-D837-83EA-376B-3425998D9638}"/>
              </a:ext>
            </a:extLst>
          </p:cNvPr>
          <p:cNvSpPr>
            <a:spLocks noGrp="1"/>
          </p:cNvSpPr>
          <p:nvPr>
            <p:ph type="title"/>
          </p:nvPr>
        </p:nvSpPr>
        <p:spPr/>
        <p:txBody>
          <a:bodyPr/>
          <a:lstStyle/>
          <a:p>
            <a:r>
              <a:rPr lang="en-GB" dirty="0"/>
              <a:t>Conclusion</a:t>
            </a:r>
          </a:p>
        </p:txBody>
      </p:sp>
      <p:sp>
        <p:nvSpPr>
          <p:cNvPr id="3" name="Slide Number Placeholder 2">
            <a:extLst>
              <a:ext uri="{FF2B5EF4-FFF2-40B4-BE49-F238E27FC236}">
                <a16:creationId xmlns:a16="http://schemas.microsoft.com/office/drawing/2014/main" id="{5413379F-520B-A04A-C3C2-7EF480C48B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69</a:t>
            </a:fld>
            <a:endParaRPr lang="en-NL"/>
          </a:p>
        </p:txBody>
      </p:sp>
      <p:sp>
        <p:nvSpPr>
          <p:cNvPr id="4" name="Text Placeholder 3">
            <a:extLst>
              <a:ext uri="{FF2B5EF4-FFF2-40B4-BE49-F238E27FC236}">
                <a16:creationId xmlns:a16="http://schemas.microsoft.com/office/drawing/2014/main" id="{798C1064-80AA-7276-1680-3F6C16ED2D53}"/>
              </a:ext>
            </a:extLst>
          </p:cNvPr>
          <p:cNvSpPr>
            <a:spLocks noGrp="1"/>
          </p:cNvSpPr>
          <p:nvPr>
            <p:ph type="body" idx="1"/>
          </p:nvPr>
        </p:nvSpPr>
        <p:spPr>
          <a:xfrm>
            <a:off x="578891" y="1822726"/>
            <a:ext cx="10701337" cy="3892550"/>
          </a:xfrm>
        </p:spPr>
        <p:txBody>
          <a:bodyPr/>
          <a:lstStyle/>
          <a:p>
            <a:r>
              <a:rPr lang="en-US" sz="1600" b="1" dirty="0"/>
              <a:t>Successful Project Delivery</a:t>
            </a:r>
          </a:p>
          <a:p>
            <a:pPr lvl="1"/>
            <a:r>
              <a:rPr lang="en-US" sz="1400" dirty="0"/>
              <a:t>Music360 effectively met its objectives by enabling communication, dissemination, and exploitation of project results.</a:t>
            </a:r>
          </a:p>
          <a:p>
            <a:r>
              <a:rPr lang="en-US" sz="1600" b="1" dirty="0"/>
              <a:t>Strategic Adaptability</a:t>
            </a:r>
          </a:p>
          <a:p>
            <a:pPr lvl="1"/>
            <a:r>
              <a:rPr lang="en-US" sz="1400" dirty="0"/>
              <a:t>Music360 adapted strategies to real-world dynamics by focusing on LinkedIn, stakeholder engagement, and industry events.</a:t>
            </a:r>
          </a:p>
          <a:p>
            <a:r>
              <a:rPr lang="en-US" sz="1600" b="1" dirty="0"/>
              <a:t>Academic and Methodological Impact</a:t>
            </a:r>
          </a:p>
          <a:p>
            <a:pPr lvl="1"/>
            <a:r>
              <a:rPr lang="en-US" sz="1400" dirty="0"/>
              <a:t>The project advanced academic knowledge with interdisciplinary publications and innovative analytical methods.</a:t>
            </a:r>
          </a:p>
          <a:p>
            <a:r>
              <a:rPr lang="en-US" sz="1600" b="1" dirty="0"/>
              <a:t>Legacy and Future Collaboration</a:t>
            </a:r>
          </a:p>
          <a:p>
            <a:pPr lvl="1"/>
            <a:r>
              <a:rPr lang="en-US" sz="1400" dirty="0"/>
              <a:t>Music360 established a strong evidence base, validated methods, and partnerships supporting future policy and research.</a:t>
            </a:r>
          </a:p>
        </p:txBody>
      </p:sp>
      <p:pic>
        <p:nvPicPr>
          <p:cNvPr id="5" name="Graphic 4" descr="Gloeilamp en tandwiel met effen opvulling">
            <a:extLst>
              <a:ext uri="{FF2B5EF4-FFF2-40B4-BE49-F238E27FC236}">
                <a16:creationId xmlns:a16="http://schemas.microsoft.com/office/drawing/2014/main" id="{ED1B8D04-DBFD-E23D-DA0F-6626376279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65251" y="406399"/>
            <a:ext cx="1472650" cy="1472650"/>
          </a:xfrm>
          <a:prstGeom prst="rect">
            <a:avLst/>
          </a:prstGeom>
        </p:spPr>
      </p:pic>
    </p:spTree>
    <p:extLst>
      <p:ext uri="{BB962C8B-B14F-4D97-AF65-F5344CB8AC3E}">
        <p14:creationId xmlns:p14="http://schemas.microsoft.com/office/powerpoint/2010/main" val="122927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A8C8-ACDE-3118-AEA4-73D52C0CC255}"/>
              </a:ext>
            </a:extLst>
          </p:cNvPr>
          <p:cNvSpPr>
            <a:spLocks noGrp="1"/>
          </p:cNvSpPr>
          <p:nvPr>
            <p:ph type="title"/>
          </p:nvPr>
        </p:nvSpPr>
        <p:spPr>
          <a:xfrm>
            <a:off x="631823" y="914399"/>
            <a:ext cx="3940177" cy="3159889"/>
          </a:xfrm>
        </p:spPr>
        <p:txBody>
          <a:bodyPr>
            <a:normAutofit/>
          </a:bodyPr>
          <a:lstStyle/>
          <a:p>
            <a:r>
              <a:rPr lang="en-NL" dirty="0"/>
              <a:t>Why do we need a framework for the value of music?</a:t>
            </a:r>
          </a:p>
        </p:txBody>
      </p:sp>
      <p:sp>
        <p:nvSpPr>
          <p:cNvPr id="14" name="Text Placeholder 13">
            <a:extLst>
              <a:ext uri="{FF2B5EF4-FFF2-40B4-BE49-F238E27FC236}">
                <a16:creationId xmlns:a16="http://schemas.microsoft.com/office/drawing/2014/main" id="{D50F52B6-5910-63C7-3404-1675AB4133B4}"/>
              </a:ext>
            </a:extLst>
          </p:cNvPr>
          <p:cNvSpPr>
            <a:spLocks noGrp="1"/>
          </p:cNvSpPr>
          <p:nvPr>
            <p:ph type="body" idx="1"/>
          </p:nvPr>
        </p:nvSpPr>
        <p:spPr>
          <a:xfrm>
            <a:off x="4912963" y="914400"/>
            <a:ext cx="6788257" cy="5029199"/>
          </a:xfrm>
        </p:spPr>
        <p:txBody>
          <a:bodyPr/>
          <a:lstStyle/>
          <a:p>
            <a:pPr marL="76200" indent="0">
              <a:buNone/>
            </a:pPr>
            <a:r>
              <a:rPr lang="en-NL" sz="1800" b="1" dirty="0">
                <a:latin typeface="+mn-lt"/>
              </a:rPr>
              <a:t>1. Multiple types of value:</a:t>
            </a:r>
          </a:p>
          <a:p>
            <a:pPr marL="76200" indent="0">
              <a:buNone/>
            </a:pPr>
            <a:r>
              <a:rPr lang="en-NL" sz="1800" dirty="0">
                <a:latin typeface="+mn-lt"/>
              </a:rPr>
              <a:t>Economic, cultural, social, emotional/therapeutic</a:t>
            </a:r>
          </a:p>
          <a:p>
            <a:pPr marL="76200" indent="0">
              <a:buNone/>
            </a:pPr>
            <a:r>
              <a:rPr lang="en-NL" sz="1800" dirty="0">
                <a:latin typeface="+mn-lt"/>
              </a:rPr>
              <a:t>These values coexist and interact</a:t>
            </a:r>
          </a:p>
          <a:p>
            <a:pPr marL="76200" indent="0">
              <a:buNone/>
            </a:pPr>
            <a:br>
              <a:rPr lang="en-NL" sz="1800" b="1" dirty="0">
                <a:latin typeface="+mn-lt"/>
              </a:rPr>
            </a:br>
            <a:r>
              <a:rPr lang="en-NL" sz="1800" b="1" dirty="0">
                <a:latin typeface="+mn-lt"/>
              </a:rPr>
              <a:t>2. Fragmented Research:</a:t>
            </a:r>
          </a:p>
          <a:p>
            <a:pPr marL="76200" indent="0">
              <a:buNone/>
            </a:pPr>
            <a:r>
              <a:rPr lang="en-NL" sz="1800" dirty="0">
                <a:latin typeface="+mn-lt"/>
              </a:rPr>
              <a:t>Different definitions, stakeholders, contexts, and methods</a:t>
            </a:r>
          </a:p>
          <a:p>
            <a:pPr marL="76200" indent="0">
              <a:buNone/>
            </a:pPr>
            <a:r>
              <a:rPr lang="en-NL" sz="1800" dirty="0">
                <a:latin typeface="+mn-lt"/>
              </a:rPr>
              <a:t>No shared structure across studies or applications</a:t>
            </a:r>
          </a:p>
          <a:p>
            <a:pPr marL="76200" indent="0">
              <a:buNone/>
            </a:pPr>
            <a:br>
              <a:rPr lang="en-NL" sz="1800" b="1" dirty="0">
                <a:latin typeface="+mn-lt"/>
              </a:rPr>
            </a:br>
            <a:r>
              <a:rPr lang="en-NL" sz="1800" b="1" dirty="0">
                <a:latin typeface="+mn-lt"/>
              </a:rPr>
              <a:t>3. Need for comparability:</a:t>
            </a:r>
          </a:p>
          <a:p>
            <a:pPr marL="76200" indent="0">
              <a:buNone/>
            </a:pPr>
            <a:r>
              <a:rPr lang="en-NL" sz="1800" dirty="0">
                <a:latin typeface="+mn-lt"/>
              </a:rPr>
              <a:t>Across </a:t>
            </a:r>
            <a:r>
              <a:rPr lang="en-NL" sz="1800" b="1" dirty="0">
                <a:latin typeface="+mn-lt"/>
              </a:rPr>
              <a:t>stakeholders</a:t>
            </a:r>
            <a:r>
              <a:rPr lang="en-NL" sz="1800" dirty="0">
                <a:latin typeface="+mn-lt"/>
              </a:rPr>
              <a:t> (users, artists, venues, cities)</a:t>
            </a:r>
          </a:p>
          <a:p>
            <a:pPr marL="76200" indent="0">
              <a:buNone/>
            </a:pPr>
            <a:r>
              <a:rPr lang="en-NL" sz="1800" dirty="0">
                <a:latin typeface="+mn-lt"/>
              </a:rPr>
              <a:t>Across </a:t>
            </a:r>
            <a:r>
              <a:rPr lang="en-NL" sz="1800" b="1" dirty="0">
                <a:latin typeface="+mn-lt"/>
              </a:rPr>
              <a:t>contexts</a:t>
            </a:r>
            <a:r>
              <a:rPr lang="en-NL" sz="1800" dirty="0">
                <a:latin typeface="+mn-lt"/>
              </a:rPr>
              <a:t> (background vs foreground, indoor vs outdoor)</a:t>
            </a:r>
          </a:p>
          <a:p>
            <a:endParaRPr lang="en-NL" sz="1600" dirty="0"/>
          </a:p>
        </p:txBody>
      </p:sp>
      <p:sp>
        <p:nvSpPr>
          <p:cNvPr id="7" name="Slide Number Placeholder 6">
            <a:extLst>
              <a:ext uri="{FF2B5EF4-FFF2-40B4-BE49-F238E27FC236}">
                <a16:creationId xmlns:a16="http://schemas.microsoft.com/office/drawing/2014/main" id="{2123B6B7-18D3-AB8F-53F5-C0F13848EE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7</a:t>
            </a:fld>
            <a:endParaRPr lang="en-NL"/>
          </a:p>
        </p:txBody>
      </p:sp>
    </p:spTree>
    <p:extLst>
      <p:ext uri="{BB962C8B-B14F-4D97-AF65-F5344CB8AC3E}">
        <p14:creationId xmlns:p14="http://schemas.microsoft.com/office/powerpoint/2010/main" val="114342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C80AA77-9D82-0609-69AC-E43BA033742A}"/>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AC34A91F-F5E2-1962-6F59-75625344625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8 - Project management and data management</a:t>
            </a:r>
          </a:p>
        </p:txBody>
      </p:sp>
      <p:sp>
        <p:nvSpPr>
          <p:cNvPr id="100" name="Google Shape;100;p2">
            <a:extLst>
              <a:ext uri="{FF2B5EF4-FFF2-40B4-BE49-F238E27FC236}">
                <a16:creationId xmlns:a16="http://schemas.microsoft.com/office/drawing/2014/main" id="{9F5169C1-95D8-D212-7B9B-661483A2386E}"/>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8D6D125E-9735-8D0D-8619-3C83F32953A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70</a:t>
            </a:fld>
            <a:endParaRPr lang="en-GB" noProof="0" dirty="0"/>
          </a:p>
        </p:txBody>
      </p:sp>
      <p:sp>
        <p:nvSpPr>
          <p:cNvPr id="3" name="TextBox 2">
            <a:extLst>
              <a:ext uri="{FF2B5EF4-FFF2-40B4-BE49-F238E27FC236}">
                <a16:creationId xmlns:a16="http://schemas.microsoft.com/office/drawing/2014/main" id="{EA5882D9-B7A8-F4C8-FA14-6061211BD34A}"/>
              </a:ext>
            </a:extLst>
          </p:cNvPr>
          <p:cNvSpPr txBox="1"/>
          <p:nvPr/>
        </p:nvSpPr>
        <p:spPr>
          <a:xfrm>
            <a:off x="794209" y="2042557"/>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Lima Kohestani (VU) </a:t>
            </a:r>
          </a:p>
        </p:txBody>
      </p:sp>
    </p:spTree>
    <p:extLst>
      <p:ext uri="{BB962C8B-B14F-4D97-AF65-F5344CB8AC3E}">
        <p14:creationId xmlns:p14="http://schemas.microsoft.com/office/powerpoint/2010/main" val="2831181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4174D25-4ECB-1C18-FD50-33E791720EF6}"/>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9EAC2067-4AD9-6D69-8668-87CC568A4C4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8 - Resources</a:t>
            </a:r>
          </a:p>
        </p:txBody>
      </p:sp>
      <p:sp>
        <p:nvSpPr>
          <p:cNvPr id="100" name="Google Shape;100;p2">
            <a:extLst>
              <a:ext uri="{FF2B5EF4-FFF2-40B4-BE49-F238E27FC236}">
                <a16:creationId xmlns:a16="http://schemas.microsoft.com/office/drawing/2014/main" id="{22767A85-3B96-1CCD-C488-4BADA8CF8FFF}"/>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8069ECA9-9F39-734A-40F3-C08E1E2B531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71</a:t>
            </a:fld>
            <a:endParaRPr lang="en-GB" noProof="0" dirty="0"/>
          </a:p>
        </p:txBody>
      </p:sp>
      <p:graphicFrame>
        <p:nvGraphicFramePr>
          <p:cNvPr id="4" name="Chart 3">
            <a:extLst>
              <a:ext uri="{FF2B5EF4-FFF2-40B4-BE49-F238E27FC236}">
                <a16:creationId xmlns:a16="http://schemas.microsoft.com/office/drawing/2014/main" id="{38C55688-B401-3559-85FB-8CDE8BFFDA5C}"/>
              </a:ext>
            </a:extLst>
          </p:cNvPr>
          <p:cNvGraphicFramePr>
            <a:graphicFrameLocks/>
          </p:cNvGraphicFramePr>
          <p:nvPr>
            <p:extLst>
              <p:ext uri="{D42A27DB-BD31-4B8C-83A1-F6EECF244321}">
                <p14:modId xmlns:p14="http://schemas.microsoft.com/office/powerpoint/2010/main" val="1041101534"/>
              </p:ext>
            </p:extLst>
          </p:nvPr>
        </p:nvGraphicFramePr>
        <p:xfrm>
          <a:off x="2026762" y="1383219"/>
          <a:ext cx="6645897" cy="3462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9595A5BD-17C9-19FE-7898-423369391678}"/>
              </a:ext>
            </a:extLst>
          </p:cNvPr>
          <p:cNvGraphicFramePr>
            <a:graphicFrameLocks noGrp="1"/>
          </p:cNvGraphicFramePr>
          <p:nvPr>
            <p:extLst>
              <p:ext uri="{D42A27DB-BD31-4B8C-83A1-F6EECF244321}">
                <p14:modId xmlns:p14="http://schemas.microsoft.com/office/powerpoint/2010/main" val="1921244345"/>
              </p:ext>
            </p:extLst>
          </p:nvPr>
        </p:nvGraphicFramePr>
        <p:xfrm>
          <a:off x="2617509" y="4982656"/>
          <a:ext cx="5486400" cy="571500"/>
        </p:xfrm>
        <a:graphic>
          <a:graphicData uri="http://schemas.openxmlformats.org/drawingml/2006/table">
            <a:tbl>
              <a:tblPr>
                <a:tableStyleId>{10EBFB42-05CD-4685-9DDC-995AEF597EAE}</a:tableStyleId>
              </a:tblPr>
              <a:tblGrid>
                <a:gridCol w="609600">
                  <a:extLst>
                    <a:ext uri="{9D8B030D-6E8A-4147-A177-3AD203B41FA5}">
                      <a16:colId xmlns:a16="http://schemas.microsoft.com/office/drawing/2014/main" val="2208379218"/>
                    </a:ext>
                  </a:extLst>
                </a:gridCol>
                <a:gridCol w="609600">
                  <a:extLst>
                    <a:ext uri="{9D8B030D-6E8A-4147-A177-3AD203B41FA5}">
                      <a16:colId xmlns:a16="http://schemas.microsoft.com/office/drawing/2014/main" val="2332392448"/>
                    </a:ext>
                  </a:extLst>
                </a:gridCol>
                <a:gridCol w="609600">
                  <a:extLst>
                    <a:ext uri="{9D8B030D-6E8A-4147-A177-3AD203B41FA5}">
                      <a16:colId xmlns:a16="http://schemas.microsoft.com/office/drawing/2014/main" val="2784137003"/>
                    </a:ext>
                  </a:extLst>
                </a:gridCol>
                <a:gridCol w="609600">
                  <a:extLst>
                    <a:ext uri="{9D8B030D-6E8A-4147-A177-3AD203B41FA5}">
                      <a16:colId xmlns:a16="http://schemas.microsoft.com/office/drawing/2014/main" val="1541351602"/>
                    </a:ext>
                  </a:extLst>
                </a:gridCol>
                <a:gridCol w="609600">
                  <a:extLst>
                    <a:ext uri="{9D8B030D-6E8A-4147-A177-3AD203B41FA5}">
                      <a16:colId xmlns:a16="http://schemas.microsoft.com/office/drawing/2014/main" val="2053562939"/>
                    </a:ext>
                  </a:extLst>
                </a:gridCol>
                <a:gridCol w="609600">
                  <a:extLst>
                    <a:ext uri="{9D8B030D-6E8A-4147-A177-3AD203B41FA5}">
                      <a16:colId xmlns:a16="http://schemas.microsoft.com/office/drawing/2014/main" val="2481097660"/>
                    </a:ext>
                  </a:extLst>
                </a:gridCol>
                <a:gridCol w="609600">
                  <a:extLst>
                    <a:ext uri="{9D8B030D-6E8A-4147-A177-3AD203B41FA5}">
                      <a16:colId xmlns:a16="http://schemas.microsoft.com/office/drawing/2014/main" val="3728805861"/>
                    </a:ext>
                  </a:extLst>
                </a:gridCol>
                <a:gridCol w="609600">
                  <a:extLst>
                    <a:ext uri="{9D8B030D-6E8A-4147-A177-3AD203B41FA5}">
                      <a16:colId xmlns:a16="http://schemas.microsoft.com/office/drawing/2014/main" val="2970694408"/>
                    </a:ext>
                  </a:extLst>
                </a:gridCol>
                <a:gridCol w="609600">
                  <a:extLst>
                    <a:ext uri="{9D8B030D-6E8A-4147-A177-3AD203B41FA5}">
                      <a16:colId xmlns:a16="http://schemas.microsoft.com/office/drawing/2014/main" val="2084940418"/>
                    </a:ext>
                  </a:extLst>
                </a:gridCol>
              </a:tblGrid>
              <a:tr h="190500">
                <a:tc>
                  <a:txBody>
                    <a:bodyPr/>
                    <a:lstStyle/>
                    <a:p>
                      <a:pPr algn="l" fontAlgn="b">
                        <a:buNone/>
                      </a:pP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WP3</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WP7</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WP8</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00679781"/>
                  </a:ext>
                </a:extLst>
              </a:tr>
              <a:tr h="190500">
                <a:tc>
                  <a:txBody>
                    <a:bodyPr/>
                    <a:lstStyle/>
                    <a:p>
                      <a:pPr algn="l" fontAlgn="b">
                        <a:buNone/>
                      </a:pPr>
                      <a:r>
                        <a:rPr lang="nl-NL" sz="1100" u="none" strike="noStrike">
                          <a:effectLst/>
                        </a:rPr>
                        <a:t>realized</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45,11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75,42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41,73286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59,15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13,91904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112,5411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28,08804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dirty="0">
                          <a:effectLst/>
                        </a:rPr>
                        <a:t>28,50321</a:t>
                      </a:r>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75646842"/>
                  </a:ext>
                </a:extLst>
              </a:tr>
              <a:tr h="190500">
                <a:tc>
                  <a:txBody>
                    <a:bodyPr/>
                    <a:lstStyle/>
                    <a:p>
                      <a:pPr algn="l" fontAlgn="b">
                        <a:buNone/>
                      </a:pPr>
                      <a:r>
                        <a:rPr lang="nl-NL" sz="1100" u="none" strike="noStrike">
                          <a:effectLst/>
                        </a:rPr>
                        <a:t>planned</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56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73</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44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35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119</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dirty="0">
                          <a:effectLst/>
                        </a:rPr>
                        <a:t>23</a:t>
                      </a:r>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93053892"/>
                  </a:ext>
                </a:extLst>
              </a:tr>
            </a:tbl>
          </a:graphicData>
        </a:graphic>
      </p:graphicFrame>
    </p:spTree>
    <p:extLst>
      <p:ext uri="{BB962C8B-B14F-4D97-AF65-F5344CB8AC3E}">
        <p14:creationId xmlns:p14="http://schemas.microsoft.com/office/powerpoint/2010/main" val="61091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ABA29B9-971D-8242-2529-ABE3AFD56BDB}"/>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4855ED7D-0C2B-608F-2F58-443146EFAEB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9 – Ethics </a:t>
            </a:r>
          </a:p>
        </p:txBody>
      </p:sp>
      <p:sp>
        <p:nvSpPr>
          <p:cNvPr id="100" name="Google Shape;100;p2">
            <a:extLst>
              <a:ext uri="{FF2B5EF4-FFF2-40B4-BE49-F238E27FC236}">
                <a16:creationId xmlns:a16="http://schemas.microsoft.com/office/drawing/2014/main" id="{70F81A3B-F739-0C30-28E0-946FC81DFE5B}"/>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02189F68-C242-8BA3-4C87-240C8751696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72</a:t>
            </a:fld>
            <a:endParaRPr lang="en-GB" noProof="0" dirty="0"/>
          </a:p>
        </p:txBody>
      </p:sp>
      <p:sp>
        <p:nvSpPr>
          <p:cNvPr id="4" name="TextBox 3">
            <a:extLst>
              <a:ext uri="{FF2B5EF4-FFF2-40B4-BE49-F238E27FC236}">
                <a16:creationId xmlns:a16="http://schemas.microsoft.com/office/drawing/2014/main" id="{9FA4E8A6-60E6-464B-010C-981A4A2E2BAC}"/>
              </a:ext>
            </a:extLst>
          </p:cNvPr>
          <p:cNvSpPr txBox="1"/>
          <p:nvPr/>
        </p:nvSpPr>
        <p:spPr>
          <a:xfrm>
            <a:off x="747075" y="2174532"/>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María de Miguel Molina (UPV)</a:t>
            </a:r>
          </a:p>
        </p:txBody>
      </p:sp>
    </p:spTree>
    <p:extLst>
      <p:ext uri="{BB962C8B-B14F-4D97-AF65-F5344CB8AC3E}">
        <p14:creationId xmlns:p14="http://schemas.microsoft.com/office/powerpoint/2010/main" val="3367894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a:xfrm>
            <a:off x="516209" y="415229"/>
            <a:ext cx="11159581" cy="1325563"/>
          </a:xfrm>
        </p:spPr>
        <p:txBody>
          <a:bodyPr/>
          <a:lstStyle/>
          <a:p>
            <a:r>
              <a:rPr lang="en-GB" dirty="0"/>
              <a:t>Deliverables 9.1, 9.2 &amp; 9.3 – Participants/Personal Data Protection (reviewed)</a:t>
            </a:r>
          </a:p>
        </p:txBody>
      </p:sp>
      <p:sp>
        <p:nvSpPr>
          <p:cNvPr id="3" name="Slide Number Placeholder 2">
            <a:extLst>
              <a:ext uri="{FF2B5EF4-FFF2-40B4-BE49-F238E27FC236}">
                <a16:creationId xmlns:a16="http://schemas.microsoft.com/office/drawing/2014/main" id="{F1A44D88-D212-D099-D9F9-7D585AD5EFA8}"/>
              </a:ext>
            </a:extLst>
          </p:cNvPr>
          <p:cNvSpPr>
            <a:spLocks noGrp="1"/>
          </p:cNvSpPr>
          <p:nvPr>
            <p:ph type="sldNum" idx="11"/>
          </p:nvPr>
        </p:nvSpPr>
        <p:spPr/>
        <p:txBody>
          <a:bodyPr/>
          <a:lstStyle/>
          <a:p>
            <a:fld id="{00000000-1234-1234-1234-123412341234}" type="slidenum">
              <a:rPr lang="en-NL" smtClean="0"/>
              <a:pPr/>
              <a:t>73</a:t>
            </a:fld>
            <a:endParaRPr lang="en-NL" dirty="0"/>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nl-NL"/>
              <a:t>Music360 project no. 101094872</a:t>
            </a:r>
            <a:endParaRPr lang="nl-NL" dirty="0"/>
          </a:p>
        </p:txBody>
      </p:sp>
      <p:sp>
        <p:nvSpPr>
          <p:cNvPr id="8" name="CuadroTexto 7">
            <a:extLst>
              <a:ext uri="{FF2B5EF4-FFF2-40B4-BE49-F238E27FC236}">
                <a16:creationId xmlns:a16="http://schemas.microsoft.com/office/drawing/2014/main" id="{4C6DFE9F-4A17-E51F-BB6A-1AE5CFB5E2BE}"/>
              </a:ext>
            </a:extLst>
          </p:cNvPr>
          <p:cNvSpPr txBox="1"/>
          <p:nvPr/>
        </p:nvSpPr>
        <p:spPr>
          <a:xfrm>
            <a:off x="278982" y="2073153"/>
            <a:ext cx="11032021" cy="2891048"/>
          </a:xfrm>
          <a:prstGeom prst="rect">
            <a:avLst/>
          </a:prstGeom>
          <a:noFill/>
        </p:spPr>
        <p:txBody>
          <a:bodyPr wrap="square" rtlCol="0">
            <a:spAutoFit/>
          </a:bodyPr>
          <a:lstStyle/>
          <a:p>
            <a:pPr marL="914400" lvl="1" indent="-314325">
              <a:lnSpc>
                <a:spcPct val="120000"/>
              </a:lnSpc>
              <a:spcBef>
                <a:spcPts val="500"/>
              </a:spcBef>
              <a:buClr>
                <a:srgbClr val="0070C0"/>
              </a:buClr>
              <a:buSzPts val="1350"/>
              <a:buFont typeface="Arial"/>
              <a:buChar char="•"/>
              <a:defRPr/>
            </a:pPr>
            <a:r>
              <a:rPr lang="en-GB" sz="1800" b="1" dirty="0">
                <a:solidFill>
                  <a:srgbClr val="0070C0"/>
                </a:solidFill>
                <a:latin typeface="Arial" panose="020B0604020202020204" pitchFamily="34" charset="0"/>
                <a:cs typeface="Arial" panose="020B0604020202020204" pitchFamily="34" charset="0"/>
                <a:sym typeface="Play"/>
              </a:rPr>
              <a:t>Inform</a:t>
            </a:r>
            <a:r>
              <a:rPr lang="en-GB" sz="1800" dirty="0">
                <a:solidFill>
                  <a:srgbClr val="0070C0"/>
                </a:solidFill>
                <a:latin typeface="Arial" panose="020B0604020202020204" pitchFamily="34" charset="0"/>
                <a:cs typeface="Arial" panose="020B0604020202020204" pitchFamily="34" charset="0"/>
                <a:sym typeface="Play"/>
              </a:rPr>
              <a:t> the participants in the Living Labs and </a:t>
            </a:r>
            <a:r>
              <a:rPr lang="en-GB" sz="1800" b="1" dirty="0">
                <a:solidFill>
                  <a:srgbClr val="0070C0"/>
                </a:solidFill>
                <a:latin typeface="Arial" panose="020B0604020202020204" pitchFamily="34" charset="0"/>
                <a:cs typeface="Arial" panose="020B0604020202020204" pitchFamily="34" charset="0"/>
                <a:sym typeface="Play"/>
              </a:rPr>
              <a:t>manage consent </a:t>
            </a:r>
            <a:r>
              <a:rPr lang="en-GB" sz="1800" dirty="0">
                <a:solidFill>
                  <a:srgbClr val="0070C0"/>
                </a:solidFill>
                <a:latin typeface="Arial" panose="020B0604020202020204" pitchFamily="34" charset="0"/>
                <a:cs typeface="Arial" panose="020B0604020202020204" pitchFamily="34" charset="0"/>
                <a:sym typeface="Play"/>
              </a:rPr>
              <a:t>for collecting/processing personal data.</a:t>
            </a:r>
          </a:p>
          <a:p>
            <a:pPr marL="600075" lvl="1">
              <a:lnSpc>
                <a:spcPct val="120000"/>
              </a:lnSpc>
              <a:spcBef>
                <a:spcPts val="500"/>
              </a:spcBef>
              <a:buClr>
                <a:srgbClr val="0070C0"/>
              </a:buClr>
              <a:buSzPts val="1350"/>
              <a:defRPr/>
            </a:pPr>
            <a:endParaRPr lang="en-GB" sz="1800" dirty="0">
              <a:solidFill>
                <a:srgbClr val="0070C0"/>
              </a:solidFill>
              <a:latin typeface="Arial" panose="020B0604020202020204" pitchFamily="34" charset="0"/>
              <a:cs typeface="Arial" panose="020B0604020202020204" pitchFamily="34" charset="0"/>
              <a:sym typeface="Play"/>
            </a:endParaRPr>
          </a:p>
          <a:p>
            <a:pPr marL="914400" lvl="1" indent="-314325">
              <a:lnSpc>
                <a:spcPct val="120000"/>
              </a:lnSpc>
              <a:spcBef>
                <a:spcPts val="500"/>
              </a:spcBef>
              <a:buClr>
                <a:srgbClr val="0070C0"/>
              </a:buClr>
              <a:buSzPts val="1350"/>
              <a:buFont typeface="Arial"/>
              <a:buChar char="•"/>
              <a:defRPr/>
            </a:pPr>
            <a:r>
              <a:rPr lang="en-GB" sz="1800" b="1" dirty="0">
                <a:solidFill>
                  <a:srgbClr val="0070C0"/>
                </a:solidFill>
                <a:latin typeface="Arial" panose="020B0604020202020204" pitchFamily="34" charset="0"/>
                <a:cs typeface="Arial" panose="020B0604020202020204" pitchFamily="34" charset="0"/>
                <a:sym typeface="Play"/>
              </a:rPr>
              <a:t>Limit access </a:t>
            </a:r>
            <a:r>
              <a:rPr lang="en-GB" sz="1800" dirty="0">
                <a:solidFill>
                  <a:srgbClr val="0070C0"/>
                </a:solidFill>
                <a:latin typeface="Arial" panose="020B0604020202020204" pitchFamily="34" charset="0"/>
                <a:cs typeface="Arial" panose="020B0604020202020204" pitchFamily="34" charset="0"/>
                <a:sym typeface="Play"/>
              </a:rPr>
              <a:t>to the personal/sensitive data to only authorised researchers and protect the data with relevant IT security technologies (</a:t>
            </a:r>
            <a:r>
              <a:rPr lang="en-GB" sz="1800" b="1" dirty="0">
                <a:solidFill>
                  <a:srgbClr val="0070C0"/>
                </a:solidFill>
                <a:latin typeface="Arial" panose="020B0604020202020204" pitchFamily="34" charset="0"/>
                <a:cs typeface="Arial" panose="020B0604020202020204" pitchFamily="34" charset="0"/>
                <a:sym typeface="Play"/>
              </a:rPr>
              <a:t>anonymization</a:t>
            </a:r>
            <a:r>
              <a:rPr lang="en-GB" sz="1800" dirty="0">
                <a:solidFill>
                  <a:srgbClr val="0070C0"/>
                </a:solidFill>
                <a:latin typeface="Arial" panose="020B0604020202020204" pitchFamily="34" charset="0"/>
                <a:cs typeface="Arial" panose="020B0604020202020204" pitchFamily="34" charset="0"/>
                <a:sym typeface="Play"/>
              </a:rPr>
              <a:t> and </a:t>
            </a:r>
            <a:r>
              <a:rPr lang="en-GB" sz="1800" b="1" dirty="0">
                <a:solidFill>
                  <a:srgbClr val="0070C0"/>
                </a:solidFill>
                <a:latin typeface="Arial" panose="020B0604020202020204" pitchFamily="34" charset="0"/>
                <a:cs typeface="Arial" panose="020B0604020202020204" pitchFamily="34" charset="0"/>
                <a:sym typeface="Play"/>
              </a:rPr>
              <a:t>pseudo-anonymization</a:t>
            </a:r>
            <a:r>
              <a:rPr lang="en-GB" sz="1800" dirty="0">
                <a:solidFill>
                  <a:srgbClr val="0070C0"/>
                </a:solidFill>
                <a:latin typeface="Arial" panose="020B0604020202020204" pitchFamily="34" charset="0"/>
                <a:cs typeface="Arial" panose="020B0604020202020204" pitchFamily="34" charset="0"/>
                <a:sym typeface="Play"/>
              </a:rPr>
              <a:t>).</a:t>
            </a:r>
          </a:p>
          <a:p>
            <a:pPr marL="914400" lvl="1" indent="-314325">
              <a:lnSpc>
                <a:spcPct val="120000"/>
              </a:lnSpc>
              <a:spcBef>
                <a:spcPts val="500"/>
              </a:spcBef>
              <a:buClr>
                <a:srgbClr val="0070C0"/>
              </a:buClr>
              <a:buSzPts val="1350"/>
              <a:buFont typeface="Arial"/>
              <a:buChar char="•"/>
              <a:defRPr/>
            </a:pPr>
            <a:endParaRPr lang="en-GB" sz="1800" dirty="0">
              <a:solidFill>
                <a:srgbClr val="0070C0"/>
              </a:solidFill>
              <a:latin typeface="Arial" panose="020B0604020202020204" pitchFamily="34" charset="0"/>
              <a:cs typeface="Arial" panose="020B0604020202020204" pitchFamily="34" charset="0"/>
              <a:sym typeface="Play"/>
            </a:endParaRPr>
          </a:p>
          <a:p>
            <a:pPr marL="914400" lvl="1" indent="-314325">
              <a:lnSpc>
                <a:spcPct val="120000"/>
              </a:lnSpc>
              <a:spcBef>
                <a:spcPts val="500"/>
              </a:spcBef>
              <a:buClr>
                <a:srgbClr val="0070C0"/>
              </a:buClr>
              <a:buSzPts val="1350"/>
              <a:buFont typeface="Arial"/>
              <a:buChar char="•"/>
              <a:defRPr/>
            </a:pPr>
            <a:r>
              <a:rPr lang="en-GB" sz="1800" dirty="0">
                <a:solidFill>
                  <a:srgbClr val="0070C0"/>
                </a:solidFill>
                <a:latin typeface="Arial" panose="020B0604020202020204" pitchFamily="34" charset="0"/>
                <a:cs typeface="Arial" panose="020B0604020202020204" pitchFamily="34" charset="0"/>
                <a:sym typeface="Play"/>
              </a:rPr>
              <a:t>Consider </a:t>
            </a:r>
            <a:r>
              <a:rPr lang="en-GB" sz="1800" b="1" dirty="0">
                <a:solidFill>
                  <a:srgbClr val="0070C0"/>
                </a:solidFill>
                <a:latin typeface="Arial" panose="020B0604020202020204" pitchFamily="34" charset="0"/>
                <a:cs typeface="Arial" panose="020B0604020202020204" pitchFamily="34" charset="0"/>
                <a:sym typeface="Play"/>
              </a:rPr>
              <a:t>bias reduction </a:t>
            </a:r>
            <a:r>
              <a:rPr lang="en-GB" sz="1800" dirty="0">
                <a:solidFill>
                  <a:srgbClr val="0070C0"/>
                </a:solidFill>
                <a:latin typeface="Arial" panose="020B0604020202020204" pitchFamily="34" charset="0"/>
                <a:cs typeface="Arial" panose="020B0604020202020204" pitchFamily="34" charset="0"/>
                <a:sym typeface="Play"/>
              </a:rPr>
              <a:t>both in the collection and analysis of data. </a:t>
            </a:r>
          </a:p>
          <a:p>
            <a:endParaRPr lang="es-ES_tradnl" dirty="0"/>
          </a:p>
        </p:txBody>
      </p:sp>
    </p:spTree>
    <p:extLst>
      <p:ext uri="{BB962C8B-B14F-4D97-AF65-F5344CB8AC3E}">
        <p14:creationId xmlns:p14="http://schemas.microsoft.com/office/powerpoint/2010/main" val="3482885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p:txBody>
          <a:bodyPr/>
          <a:lstStyle/>
          <a:p>
            <a:r>
              <a:rPr lang="en-GB" dirty="0"/>
              <a:t>Deliverable 9.4 – Ethics External Board</a:t>
            </a:r>
          </a:p>
        </p:txBody>
      </p:sp>
      <p:sp>
        <p:nvSpPr>
          <p:cNvPr id="3" name="Slide Number Placeholder 2">
            <a:extLst>
              <a:ext uri="{FF2B5EF4-FFF2-40B4-BE49-F238E27FC236}">
                <a16:creationId xmlns:a16="http://schemas.microsoft.com/office/drawing/2014/main" id="{F1A44D88-D212-D099-D9F9-7D585AD5EFA8}"/>
              </a:ext>
            </a:extLst>
          </p:cNvPr>
          <p:cNvSpPr>
            <a:spLocks noGrp="1"/>
          </p:cNvSpPr>
          <p:nvPr>
            <p:ph type="sldNum" idx="11"/>
          </p:nvPr>
        </p:nvSpPr>
        <p:spPr/>
        <p:txBody>
          <a:bodyPr/>
          <a:lstStyle/>
          <a:p>
            <a:fld id="{00000000-1234-1234-1234-123412341234}" type="slidenum">
              <a:rPr lang="en-NL" smtClean="0"/>
              <a:pPr/>
              <a:t>74</a:t>
            </a:fld>
            <a:endParaRPr lang="en-NL" dirty="0"/>
          </a:p>
        </p:txBody>
      </p:sp>
      <p:sp>
        <p:nvSpPr>
          <p:cNvPr id="4" name="Text Placeholder 3">
            <a:extLst>
              <a:ext uri="{FF2B5EF4-FFF2-40B4-BE49-F238E27FC236}">
                <a16:creationId xmlns:a16="http://schemas.microsoft.com/office/drawing/2014/main" id="{D9BDBCB8-E889-9565-1D33-EC8FA3C88EE9}"/>
              </a:ext>
            </a:extLst>
          </p:cNvPr>
          <p:cNvSpPr>
            <a:spLocks noGrp="1"/>
          </p:cNvSpPr>
          <p:nvPr>
            <p:ph type="body" sz="quarter" idx="12"/>
          </p:nvPr>
        </p:nvSpPr>
        <p:spPr>
          <a:xfrm>
            <a:off x="838199" y="1690688"/>
            <a:ext cx="10372595" cy="3892550"/>
          </a:xfrm>
        </p:spPr>
        <p:txBody>
          <a:bodyPr/>
          <a:lstStyle/>
          <a:p>
            <a:r>
              <a:rPr lang="en-GB" dirty="0"/>
              <a:t>They have provided recommendations for:</a:t>
            </a:r>
          </a:p>
          <a:p>
            <a:pPr lvl="1"/>
            <a:r>
              <a:rPr lang="en-GB" dirty="0"/>
              <a:t>Controlling a </a:t>
            </a:r>
            <a:r>
              <a:rPr lang="en-GB" b="1" dirty="0"/>
              <a:t>privacy</a:t>
            </a:r>
            <a:r>
              <a:rPr lang="en-GB" dirty="0"/>
              <a:t> </a:t>
            </a:r>
            <a:r>
              <a:rPr lang="en-GB" b="1" dirty="0"/>
              <a:t>by design</a:t>
            </a:r>
            <a:r>
              <a:rPr lang="en-GB" dirty="0"/>
              <a:t>.</a:t>
            </a:r>
          </a:p>
          <a:p>
            <a:pPr lvl="1"/>
            <a:r>
              <a:rPr lang="en-GB" dirty="0"/>
              <a:t>Monitoring a </a:t>
            </a:r>
            <a:r>
              <a:rPr lang="en-GB" b="1" dirty="0"/>
              <a:t>security</a:t>
            </a:r>
            <a:r>
              <a:rPr lang="en-GB" dirty="0"/>
              <a:t> </a:t>
            </a:r>
            <a:r>
              <a:rPr lang="en-GB" b="1" dirty="0"/>
              <a:t>by design</a:t>
            </a:r>
            <a:r>
              <a:rPr lang="en-GB" dirty="0"/>
              <a:t>.</a:t>
            </a:r>
          </a:p>
          <a:p>
            <a:r>
              <a:rPr lang="en-GB" dirty="0"/>
              <a:t>Prof. Marieke L. Fransen: experience in </a:t>
            </a:r>
            <a:r>
              <a:rPr lang="en-GB" u="sng" dirty="0"/>
              <a:t>human-centred approach</a:t>
            </a:r>
            <a:r>
              <a:rPr lang="en-GB" dirty="0"/>
              <a:t>.</a:t>
            </a:r>
          </a:p>
          <a:p>
            <a:r>
              <a:rPr lang="en-GB" dirty="0"/>
              <a:t>Mr. José Manuel López: experience in </a:t>
            </a:r>
            <a:r>
              <a:rPr lang="en-GB" u="sng" dirty="0"/>
              <a:t>proactive risk-based approach</a:t>
            </a:r>
            <a:r>
              <a:rPr lang="en-GB" dirty="0"/>
              <a:t>.</a:t>
            </a:r>
          </a:p>
          <a:p>
            <a:r>
              <a:rPr lang="en-GB" dirty="0"/>
              <a:t>Mr. Christos Bellos: experience </a:t>
            </a:r>
            <a:r>
              <a:rPr lang="en-GB" u="sng" dirty="0"/>
              <a:t>transparency and quality approach</a:t>
            </a:r>
            <a:r>
              <a:rPr lang="en-GB" dirty="0"/>
              <a:t>.</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nl-NL"/>
              <a:t>Music360 project no. 101094872</a:t>
            </a:r>
            <a:endParaRPr lang="nl-NL" dirty="0"/>
          </a:p>
        </p:txBody>
      </p:sp>
    </p:spTree>
    <p:extLst>
      <p:ext uri="{BB962C8B-B14F-4D97-AF65-F5344CB8AC3E}">
        <p14:creationId xmlns:p14="http://schemas.microsoft.com/office/powerpoint/2010/main" val="1083595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s-ES"/>
              <a:t>WP9 </a:t>
            </a:r>
            <a:r>
              <a:rPr lang="es-ES" err="1"/>
              <a:t>Ethics</a:t>
            </a:r>
            <a:endParaRPr/>
          </a:p>
        </p:txBody>
      </p:sp>
      <p:sp>
        <p:nvSpPr>
          <p:cNvPr id="84" name="Google Shape;84;p17"/>
          <p:cNvSpPr txBox="1">
            <a:spLocks noGrp="1"/>
          </p:cNvSpPr>
          <p:nvPr>
            <p:ph type="body" idx="1"/>
          </p:nvPr>
        </p:nvSpPr>
        <p:spPr>
          <a:xfrm>
            <a:off x="421235" y="1690688"/>
            <a:ext cx="11118302" cy="3419931"/>
          </a:xfrm>
          <a:prstGeom prst="rect">
            <a:avLst/>
          </a:prstGeom>
          <a:noFill/>
          <a:ln>
            <a:noFill/>
          </a:ln>
        </p:spPr>
        <p:txBody>
          <a:bodyPr spcFirstLastPara="1" wrap="square" lIns="91425" tIns="45700" rIns="91425" bIns="45700" anchor="t" anchorCtr="0">
            <a:noAutofit/>
          </a:bodyPr>
          <a:lstStyle/>
          <a:p>
            <a:pPr marL="571500" indent="-342900"/>
            <a:r>
              <a:rPr lang="es-ES" err="1"/>
              <a:t>Object</a:t>
            </a:r>
            <a:r>
              <a:rPr lang="es-ES"/>
              <a:t>: </a:t>
            </a:r>
            <a:r>
              <a:rPr lang="es-ES" b="1"/>
              <a:t>personal data </a:t>
            </a:r>
            <a:r>
              <a:rPr lang="es-ES" b="1" err="1"/>
              <a:t>protection</a:t>
            </a:r>
            <a:r>
              <a:rPr lang="es-ES" b="1"/>
              <a:t> </a:t>
            </a:r>
            <a:r>
              <a:rPr lang="es-ES" err="1"/>
              <a:t>of</a:t>
            </a:r>
            <a:r>
              <a:rPr lang="es-ES"/>
              <a:t> </a:t>
            </a:r>
            <a:r>
              <a:rPr lang="es-ES" err="1"/>
              <a:t>the</a:t>
            </a:r>
            <a:r>
              <a:rPr lang="es-ES"/>
              <a:t> </a:t>
            </a:r>
            <a:r>
              <a:rPr lang="es-ES" err="1"/>
              <a:t>respondents</a:t>
            </a:r>
            <a:r>
              <a:rPr lang="es-ES"/>
              <a:t> </a:t>
            </a:r>
            <a:r>
              <a:rPr lang="es-ES" err="1"/>
              <a:t>of</a:t>
            </a:r>
            <a:r>
              <a:rPr lang="es-ES"/>
              <a:t> Music360 Living </a:t>
            </a:r>
            <a:r>
              <a:rPr lang="es-ES" err="1"/>
              <a:t>Labs</a:t>
            </a:r>
            <a:r>
              <a:rPr lang="es-ES"/>
              <a:t>. </a:t>
            </a:r>
          </a:p>
          <a:p>
            <a:pPr marL="571500" indent="-342900"/>
            <a:endParaRPr lang="es-ES"/>
          </a:p>
          <a:p>
            <a:pPr marL="571500" indent="-342900"/>
            <a:r>
              <a:rPr lang="es-ES" err="1"/>
              <a:t>Objective</a:t>
            </a:r>
            <a:r>
              <a:rPr lang="es-ES"/>
              <a:t>: </a:t>
            </a:r>
            <a:r>
              <a:rPr lang="es-ES" err="1"/>
              <a:t>to</a:t>
            </a:r>
            <a:r>
              <a:rPr lang="es-ES"/>
              <a:t> </a:t>
            </a:r>
            <a:r>
              <a:rPr lang="es-ES" err="1"/>
              <a:t>ensure</a:t>
            </a:r>
            <a:r>
              <a:rPr lang="es-ES"/>
              <a:t> </a:t>
            </a:r>
            <a:r>
              <a:rPr lang="es-ES" err="1"/>
              <a:t>compliance</a:t>
            </a:r>
            <a:r>
              <a:rPr lang="es-ES"/>
              <a:t> </a:t>
            </a:r>
            <a:r>
              <a:rPr lang="es-ES" err="1"/>
              <a:t>recommending</a:t>
            </a:r>
            <a:r>
              <a:rPr lang="es-ES"/>
              <a:t> </a:t>
            </a:r>
            <a:r>
              <a:rPr lang="es-ES" err="1"/>
              <a:t>the</a:t>
            </a:r>
            <a:r>
              <a:rPr lang="es-ES"/>
              <a:t> </a:t>
            </a:r>
            <a:r>
              <a:rPr lang="es-ES" b="1"/>
              <a:t>legal and </a:t>
            </a:r>
            <a:r>
              <a:rPr lang="es-ES" b="1" err="1"/>
              <a:t>ethics</a:t>
            </a:r>
            <a:r>
              <a:rPr lang="es-ES" b="1"/>
              <a:t> </a:t>
            </a:r>
            <a:r>
              <a:rPr lang="es-ES" err="1"/>
              <a:t>requirements</a:t>
            </a:r>
            <a:r>
              <a:rPr lang="es-ES"/>
              <a:t> </a:t>
            </a:r>
            <a:r>
              <a:rPr lang="es-ES" err="1"/>
              <a:t>for</a:t>
            </a:r>
            <a:r>
              <a:rPr lang="es-ES"/>
              <a:t> </a:t>
            </a:r>
            <a:r>
              <a:rPr lang="es-ES" err="1"/>
              <a:t>protecting</a:t>
            </a:r>
            <a:r>
              <a:rPr lang="es-ES"/>
              <a:t> personal data.</a:t>
            </a:r>
          </a:p>
          <a:p>
            <a:pPr marL="571500" indent="-342900"/>
            <a:endParaRPr lang="es-ES"/>
          </a:p>
          <a:p>
            <a:pPr marL="571500" indent="-342900"/>
            <a:r>
              <a:rPr lang="es-ES" err="1"/>
              <a:t>Seven</a:t>
            </a:r>
            <a:r>
              <a:rPr lang="es-ES"/>
              <a:t> </a:t>
            </a:r>
            <a:r>
              <a:rPr lang="es-ES" err="1"/>
              <a:t>deliverables</a:t>
            </a:r>
            <a:r>
              <a:rPr lang="es-ES"/>
              <a:t>: </a:t>
            </a:r>
            <a:r>
              <a:rPr lang="es-ES" err="1"/>
              <a:t>four</a:t>
            </a:r>
            <a:r>
              <a:rPr lang="es-ES"/>
              <a:t> </a:t>
            </a:r>
            <a:r>
              <a:rPr lang="es-ES" err="1"/>
              <a:t>by</a:t>
            </a:r>
            <a:r>
              <a:rPr lang="es-ES"/>
              <a:t> </a:t>
            </a:r>
            <a:r>
              <a:rPr lang="es-ES" err="1"/>
              <a:t>the</a:t>
            </a:r>
            <a:r>
              <a:rPr lang="es-ES"/>
              <a:t> </a:t>
            </a:r>
            <a:r>
              <a:rPr lang="es-ES" err="1"/>
              <a:t>consortium</a:t>
            </a:r>
            <a:r>
              <a:rPr lang="es-ES"/>
              <a:t> and </a:t>
            </a:r>
            <a:r>
              <a:rPr lang="es-ES" err="1"/>
              <a:t>three</a:t>
            </a:r>
            <a:r>
              <a:rPr lang="es-ES"/>
              <a:t> </a:t>
            </a:r>
            <a:r>
              <a:rPr lang="es-ES" err="1"/>
              <a:t>with</a:t>
            </a:r>
            <a:r>
              <a:rPr lang="es-ES"/>
              <a:t> </a:t>
            </a:r>
            <a:r>
              <a:rPr lang="es-ES" err="1"/>
              <a:t>the</a:t>
            </a:r>
            <a:r>
              <a:rPr lang="es-ES"/>
              <a:t> </a:t>
            </a:r>
            <a:r>
              <a:rPr lang="es-ES" err="1"/>
              <a:t>External</a:t>
            </a:r>
            <a:r>
              <a:rPr lang="es-ES"/>
              <a:t> </a:t>
            </a:r>
            <a:r>
              <a:rPr lang="es-ES" err="1"/>
              <a:t>Ethics</a:t>
            </a:r>
            <a:r>
              <a:rPr lang="es-ES"/>
              <a:t> </a:t>
            </a:r>
            <a:r>
              <a:rPr lang="es-ES" err="1"/>
              <a:t>Board</a:t>
            </a:r>
            <a:r>
              <a:rPr lang="es-ES"/>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a:xfrm>
            <a:off x="516209" y="415229"/>
            <a:ext cx="11159581" cy="1325563"/>
          </a:xfrm>
        </p:spPr>
        <p:txBody>
          <a:bodyPr/>
          <a:lstStyle/>
          <a:p>
            <a:r>
              <a:rPr lang="en-GB" dirty="0"/>
              <a:t>Deliverables 9.1, 9.2 &amp; 9.3 – Participants/Personal Data Protection (reviewed after Board reports)</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en-US"/>
              <a:t>2nd review, April  20th 2026, online</a:t>
            </a:r>
            <a:endParaRPr lang="nl-NL"/>
          </a:p>
        </p:txBody>
      </p:sp>
      <p:sp>
        <p:nvSpPr>
          <p:cNvPr id="8" name="CuadroTexto 7">
            <a:extLst>
              <a:ext uri="{FF2B5EF4-FFF2-40B4-BE49-F238E27FC236}">
                <a16:creationId xmlns:a16="http://schemas.microsoft.com/office/drawing/2014/main" id="{4C6DFE9F-4A17-E51F-BB6A-1AE5CFB5E2BE}"/>
              </a:ext>
            </a:extLst>
          </p:cNvPr>
          <p:cNvSpPr txBox="1"/>
          <p:nvPr/>
        </p:nvSpPr>
        <p:spPr>
          <a:xfrm>
            <a:off x="278982" y="2073153"/>
            <a:ext cx="11032021" cy="2891048"/>
          </a:xfrm>
          <a:prstGeom prst="rect">
            <a:avLst/>
          </a:prstGeom>
          <a:noFill/>
        </p:spPr>
        <p:txBody>
          <a:bodyPr wrap="square" rtlCol="0">
            <a:spAutoFit/>
          </a:bodyPr>
          <a:lstStyle/>
          <a:p>
            <a:pPr marL="914400" lvl="1" indent="-314325">
              <a:lnSpc>
                <a:spcPct val="120000"/>
              </a:lnSpc>
              <a:spcBef>
                <a:spcPts val="500"/>
              </a:spcBef>
              <a:buClr>
                <a:srgbClr val="0070C0"/>
              </a:buClr>
              <a:buSzPts val="1350"/>
              <a:buFont typeface="Arial"/>
              <a:buChar char="•"/>
              <a:defRPr/>
            </a:pPr>
            <a:r>
              <a:rPr lang="en-GB" sz="1800" b="1">
                <a:solidFill>
                  <a:srgbClr val="0070C0"/>
                </a:solidFill>
                <a:latin typeface="Arial" panose="020B0604020202020204" pitchFamily="34" charset="0"/>
                <a:cs typeface="Arial" panose="020B0604020202020204" pitchFamily="34" charset="0"/>
                <a:sym typeface="Play"/>
              </a:rPr>
              <a:t>Inform</a:t>
            </a:r>
            <a:r>
              <a:rPr lang="en-GB" sz="1800">
                <a:solidFill>
                  <a:srgbClr val="0070C0"/>
                </a:solidFill>
                <a:latin typeface="Arial" panose="020B0604020202020204" pitchFamily="34" charset="0"/>
                <a:cs typeface="Arial" panose="020B0604020202020204" pitchFamily="34" charset="0"/>
                <a:sym typeface="Play"/>
              </a:rPr>
              <a:t> the participants in the Living Labs and </a:t>
            </a:r>
            <a:r>
              <a:rPr lang="en-GB" sz="1800" b="1">
                <a:solidFill>
                  <a:srgbClr val="0070C0"/>
                </a:solidFill>
                <a:latin typeface="Arial" panose="020B0604020202020204" pitchFamily="34" charset="0"/>
                <a:cs typeface="Arial" panose="020B0604020202020204" pitchFamily="34" charset="0"/>
                <a:sym typeface="Play"/>
              </a:rPr>
              <a:t>manage consent </a:t>
            </a:r>
            <a:r>
              <a:rPr lang="en-GB" sz="1800">
                <a:solidFill>
                  <a:srgbClr val="0070C0"/>
                </a:solidFill>
                <a:latin typeface="Arial" panose="020B0604020202020204" pitchFamily="34" charset="0"/>
                <a:cs typeface="Arial" panose="020B0604020202020204" pitchFamily="34" charset="0"/>
                <a:sym typeface="Play"/>
              </a:rPr>
              <a:t>for collecting/processing personal data.</a:t>
            </a:r>
          </a:p>
          <a:p>
            <a:pPr marL="600075" lvl="1">
              <a:lnSpc>
                <a:spcPct val="120000"/>
              </a:lnSpc>
              <a:spcBef>
                <a:spcPts val="500"/>
              </a:spcBef>
              <a:buClr>
                <a:srgbClr val="0070C0"/>
              </a:buClr>
              <a:buSzPts val="1350"/>
              <a:defRPr/>
            </a:pPr>
            <a:endParaRPr lang="en-GB" sz="1800">
              <a:solidFill>
                <a:srgbClr val="0070C0"/>
              </a:solidFill>
              <a:latin typeface="Arial" panose="020B0604020202020204" pitchFamily="34" charset="0"/>
              <a:cs typeface="Arial" panose="020B0604020202020204" pitchFamily="34" charset="0"/>
              <a:sym typeface="Play"/>
            </a:endParaRPr>
          </a:p>
          <a:p>
            <a:pPr marL="914400" lvl="1" indent="-314325">
              <a:lnSpc>
                <a:spcPct val="120000"/>
              </a:lnSpc>
              <a:spcBef>
                <a:spcPts val="500"/>
              </a:spcBef>
              <a:buClr>
                <a:srgbClr val="0070C0"/>
              </a:buClr>
              <a:buSzPts val="1350"/>
              <a:buFont typeface="Arial"/>
              <a:buChar char="•"/>
              <a:defRPr/>
            </a:pPr>
            <a:r>
              <a:rPr lang="en-GB" sz="1800" b="1">
                <a:solidFill>
                  <a:srgbClr val="0070C0"/>
                </a:solidFill>
                <a:latin typeface="Arial" panose="020B0604020202020204" pitchFamily="34" charset="0"/>
                <a:cs typeface="Arial" panose="020B0604020202020204" pitchFamily="34" charset="0"/>
                <a:sym typeface="Play"/>
              </a:rPr>
              <a:t>Limit access </a:t>
            </a:r>
            <a:r>
              <a:rPr lang="en-GB" sz="1800">
                <a:solidFill>
                  <a:srgbClr val="0070C0"/>
                </a:solidFill>
                <a:latin typeface="Arial" panose="020B0604020202020204" pitchFamily="34" charset="0"/>
                <a:cs typeface="Arial" panose="020B0604020202020204" pitchFamily="34" charset="0"/>
                <a:sym typeface="Play"/>
              </a:rPr>
              <a:t>to the personal/sensitive data to only authorised researchers and protect the data with relevant IT security technologies (</a:t>
            </a:r>
            <a:r>
              <a:rPr lang="en-GB" sz="1800" b="1">
                <a:solidFill>
                  <a:srgbClr val="0070C0"/>
                </a:solidFill>
                <a:latin typeface="Arial" panose="020B0604020202020204" pitchFamily="34" charset="0"/>
                <a:cs typeface="Arial" panose="020B0604020202020204" pitchFamily="34" charset="0"/>
                <a:sym typeface="Play"/>
              </a:rPr>
              <a:t>anonymization</a:t>
            </a:r>
            <a:r>
              <a:rPr lang="en-GB" sz="1800">
                <a:solidFill>
                  <a:srgbClr val="0070C0"/>
                </a:solidFill>
                <a:latin typeface="Arial" panose="020B0604020202020204" pitchFamily="34" charset="0"/>
                <a:cs typeface="Arial" panose="020B0604020202020204" pitchFamily="34" charset="0"/>
                <a:sym typeface="Play"/>
              </a:rPr>
              <a:t> and </a:t>
            </a:r>
            <a:r>
              <a:rPr lang="en-GB" sz="1800" b="1">
                <a:solidFill>
                  <a:srgbClr val="0070C0"/>
                </a:solidFill>
                <a:latin typeface="Arial" panose="020B0604020202020204" pitchFamily="34" charset="0"/>
                <a:cs typeface="Arial" panose="020B0604020202020204" pitchFamily="34" charset="0"/>
                <a:sym typeface="Play"/>
              </a:rPr>
              <a:t>pseudo-anonymization</a:t>
            </a:r>
            <a:r>
              <a:rPr lang="en-GB" sz="1800">
                <a:solidFill>
                  <a:srgbClr val="0070C0"/>
                </a:solidFill>
                <a:latin typeface="Arial" panose="020B0604020202020204" pitchFamily="34" charset="0"/>
                <a:cs typeface="Arial" panose="020B0604020202020204" pitchFamily="34" charset="0"/>
                <a:sym typeface="Play"/>
              </a:rPr>
              <a:t>).</a:t>
            </a:r>
          </a:p>
          <a:p>
            <a:pPr marL="914400" lvl="1" indent="-314325">
              <a:lnSpc>
                <a:spcPct val="120000"/>
              </a:lnSpc>
              <a:spcBef>
                <a:spcPts val="500"/>
              </a:spcBef>
              <a:buClr>
                <a:srgbClr val="0070C0"/>
              </a:buClr>
              <a:buSzPts val="1350"/>
              <a:buFont typeface="Arial"/>
              <a:buChar char="•"/>
              <a:defRPr/>
            </a:pPr>
            <a:endParaRPr lang="en-GB" sz="1800">
              <a:solidFill>
                <a:srgbClr val="0070C0"/>
              </a:solidFill>
              <a:latin typeface="Arial" panose="020B0604020202020204" pitchFamily="34" charset="0"/>
              <a:cs typeface="Arial" panose="020B0604020202020204" pitchFamily="34" charset="0"/>
              <a:sym typeface="Play"/>
            </a:endParaRPr>
          </a:p>
          <a:p>
            <a:pPr marL="914400" lvl="1" indent="-314325">
              <a:lnSpc>
                <a:spcPct val="120000"/>
              </a:lnSpc>
              <a:spcBef>
                <a:spcPts val="500"/>
              </a:spcBef>
              <a:buClr>
                <a:srgbClr val="0070C0"/>
              </a:buClr>
              <a:buSzPts val="1350"/>
              <a:buFont typeface="Arial"/>
              <a:buChar char="•"/>
              <a:defRPr/>
            </a:pPr>
            <a:r>
              <a:rPr lang="en-GB" sz="1800">
                <a:solidFill>
                  <a:srgbClr val="0070C0"/>
                </a:solidFill>
                <a:latin typeface="Arial" panose="020B0604020202020204" pitchFamily="34" charset="0"/>
                <a:cs typeface="Arial" panose="020B0604020202020204" pitchFamily="34" charset="0"/>
                <a:sym typeface="Play"/>
              </a:rPr>
              <a:t>Consider </a:t>
            </a:r>
            <a:r>
              <a:rPr lang="en-GB" sz="1800" b="1">
                <a:solidFill>
                  <a:srgbClr val="0070C0"/>
                </a:solidFill>
                <a:latin typeface="Arial" panose="020B0604020202020204" pitchFamily="34" charset="0"/>
                <a:cs typeface="Arial" panose="020B0604020202020204" pitchFamily="34" charset="0"/>
                <a:sym typeface="Play"/>
              </a:rPr>
              <a:t>bias reduction </a:t>
            </a:r>
            <a:r>
              <a:rPr lang="en-GB" sz="1800">
                <a:solidFill>
                  <a:srgbClr val="0070C0"/>
                </a:solidFill>
                <a:latin typeface="Arial" panose="020B0604020202020204" pitchFamily="34" charset="0"/>
                <a:cs typeface="Arial" panose="020B0604020202020204" pitchFamily="34" charset="0"/>
                <a:sym typeface="Play"/>
              </a:rPr>
              <a:t>both in the collection and analysis of data. </a:t>
            </a:r>
          </a:p>
          <a:p>
            <a:endParaRPr lang="es-ES_tradnl"/>
          </a:p>
        </p:txBody>
      </p:sp>
    </p:spTree>
    <p:extLst>
      <p:ext uri="{BB962C8B-B14F-4D97-AF65-F5344CB8AC3E}">
        <p14:creationId xmlns:p14="http://schemas.microsoft.com/office/powerpoint/2010/main" val="3476478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p:txBody>
          <a:bodyPr/>
          <a:lstStyle/>
          <a:p>
            <a:r>
              <a:rPr lang="en-GB"/>
              <a:t>Deliverable 9.4 – Ethics External Board</a:t>
            </a:r>
          </a:p>
        </p:txBody>
      </p:sp>
      <p:sp>
        <p:nvSpPr>
          <p:cNvPr id="4" name="Text Placeholder 3">
            <a:extLst>
              <a:ext uri="{FF2B5EF4-FFF2-40B4-BE49-F238E27FC236}">
                <a16:creationId xmlns:a16="http://schemas.microsoft.com/office/drawing/2014/main" id="{D9BDBCB8-E889-9565-1D33-EC8FA3C88EE9}"/>
              </a:ext>
            </a:extLst>
          </p:cNvPr>
          <p:cNvSpPr>
            <a:spLocks noGrp="1"/>
          </p:cNvSpPr>
          <p:nvPr>
            <p:ph type="body" sz="quarter" idx="12"/>
          </p:nvPr>
        </p:nvSpPr>
        <p:spPr>
          <a:xfrm>
            <a:off x="838199" y="1690688"/>
            <a:ext cx="10372595" cy="3892550"/>
          </a:xfrm>
        </p:spPr>
        <p:txBody>
          <a:bodyPr/>
          <a:lstStyle/>
          <a:p>
            <a:r>
              <a:rPr lang="en-GB"/>
              <a:t>They have provided recommendations for:</a:t>
            </a:r>
          </a:p>
          <a:p>
            <a:pPr lvl="1"/>
            <a:r>
              <a:rPr lang="en-GB"/>
              <a:t>Controlling a </a:t>
            </a:r>
            <a:r>
              <a:rPr lang="en-GB" b="1"/>
              <a:t>privacy</a:t>
            </a:r>
            <a:r>
              <a:rPr lang="en-GB"/>
              <a:t> </a:t>
            </a:r>
            <a:r>
              <a:rPr lang="en-GB" b="1"/>
              <a:t>by design</a:t>
            </a:r>
            <a:r>
              <a:rPr lang="en-GB"/>
              <a:t>.</a:t>
            </a:r>
          </a:p>
          <a:p>
            <a:pPr lvl="1"/>
            <a:r>
              <a:rPr lang="en-GB"/>
              <a:t>Monitoring a </a:t>
            </a:r>
            <a:r>
              <a:rPr lang="en-GB" b="1"/>
              <a:t>security</a:t>
            </a:r>
            <a:r>
              <a:rPr lang="en-GB"/>
              <a:t> </a:t>
            </a:r>
            <a:r>
              <a:rPr lang="en-GB" b="1"/>
              <a:t>by design</a:t>
            </a:r>
            <a:r>
              <a:rPr lang="en-GB"/>
              <a:t>.</a:t>
            </a:r>
          </a:p>
          <a:p>
            <a:r>
              <a:rPr lang="en-GB"/>
              <a:t>Prof. Marieke L. Fransen: experience in </a:t>
            </a:r>
            <a:r>
              <a:rPr lang="en-GB" u="sng"/>
              <a:t>human-centred approach</a:t>
            </a:r>
            <a:r>
              <a:rPr lang="en-GB"/>
              <a:t>.</a:t>
            </a:r>
          </a:p>
          <a:p>
            <a:r>
              <a:rPr lang="en-GB"/>
              <a:t>Mr. José Manuel López: experience in </a:t>
            </a:r>
            <a:r>
              <a:rPr lang="en-GB" u="sng"/>
              <a:t>proactive risk-based approach</a:t>
            </a:r>
            <a:r>
              <a:rPr lang="en-GB"/>
              <a:t>.</a:t>
            </a:r>
          </a:p>
          <a:p>
            <a:r>
              <a:rPr lang="en-GB"/>
              <a:t>Mr. Christos Bellos: experience </a:t>
            </a:r>
            <a:r>
              <a:rPr lang="en-GB" u="sng"/>
              <a:t>transparency and quality approach</a:t>
            </a:r>
            <a:r>
              <a:rPr lang="en-GB"/>
              <a:t>.</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en-US"/>
              <a:t>2nd review, April  20th 2026, online</a:t>
            </a:r>
            <a:endParaRPr lang="nl-NL"/>
          </a:p>
        </p:txBody>
      </p:sp>
    </p:spTree>
    <p:extLst>
      <p:ext uri="{BB962C8B-B14F-4D97-AF65-F5344CB8AC3E}">
        <p14:creationId xmlns:p14="http://schemas.microsoft.com/office/powerpoint/2010/main" val="24615504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p:txBody>
          <a:bodyPr/>
          <a:lstStyle/>
          <a:p>
            <a:r>
              <a:rPr lang="en-GB"/>
              <a:t>Deliverables 9.5, 9.6 &amp; 9.7 –Reports by the External Ethics Board </a:t>
            </a:r>
          </a:p>
        </p:txBody>
      </p:sp>
      <p:sp>
        <p:nvSpPr>
          <p:cNvPr id="4" name="Text Placeholder 3">
            <a:extLst>
              <a:ext uri="{FF2B5EF4-FFF2-40B4-BE49-F238E27FC236}">
                <a16:creationId xmlns:a16="http://schemas.microsoft.com/office/drawing/2014/main" id="{D9BDBCB8-E889-9565-1D33-EC8FA3C88EE9}"/>
              </a:ext>
            </a:extLst>
          </p:cNvPr>
          <p:cNvSpPr>
            <a:spLocks noGrp="1"/>
          </p:cNvSpPr>
          <p:nvPr>
            <p:ph type="body" sz="quarter" idx="12"/>
          </p:nvPr>
        </p:nvSpPr>
        <p:spPr>
          <a:xfrm>
            <a:off x="466726" y="1690688"/>
            <a:ext cx="10977562" cy="3892550"/>
          </a:xfrm>
        </p:spPr>
        <p:txBody>
          <a:bodyPr/>
          <a:lstStyle/>
          <a:p>
            <a:r>
              <a:rPr lang="en-GB" dirty="0"/>
              <a:t>Recommendations from the experts:</a:t>
            </a:r>
          </a:p>
          <a:p>
            <a:pPr lvl="1"/>
            <a:r>
              <a:rPr lang="en-GB" b="1" dirty="0"/>
              <a:t>First &amp; second reports</a:t>
            </a:r>
            <a:r>
              <a:rPr lang="en-GB" dirty="0"/>
              <a:t>: used to review some deliverables. They centred on manage consent with the venues, a better information to the participants depending on the living lab, processing of data, exchange of data and storing security</a:t>
            </a:r>
            <a:r>
              <a:rPr lang="en-GB" b="1" dirty="0"/>
              <a:t> </a:t>
            </a:r>
            <a:r>
              <a:rPr lang="en-GB" dirty="0"/>
              <a:t>measures, make the information accessible to the participants and provide DPO information depending on the venue.</a:t>
            </a:r>
          </a:p>
          <a:p>
            <a:pPr lvl="1"/>
            <a:r>
              <a:rPr lang="en-GB" b="1" dirty="0"/>
              <a:t>Third report</a:t>
            </a:r>
            <a:r>
              <a:rPr lang="en-GB" dirty="0"/>
              <a:t>: focused on the hospital living lab due to its relevance. Approvals from the UPV and the hospital Ethics Committees were highlighted. Explain the recruitment process (followed by the Hospital) and which information was accessed by UPV research team (anonymized results that the patients filled in in no-digital paper sheets; the information from the patients was retained by the hospital).  </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en-US"/>
              <a:t>2nd review, April  20th 2026, online</a:t>
            </a:r>
            <a:endParaRPr lang="nl-NL"/>
          </a:p>
        </p:txBody>
      </p:sp>
    </p:spTree>
    <p:extLst>
      <p:ext uri="{BB962C8B-B14F-4D97-AF65-F5344CB8AC3E}">
        <p14:creationId xmlns:p14="http://schemas.microsoft.com/office/powerpoint/2010/main" val="4042699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2C869-E1D5-1978-BE22-4D4AE265DA8D}"/>
              </a:ext>
            </a:extLst>
          </p:cNvPr>
          <p:cNvSpPr>
            <a:spLocks noGrp="1"/>
          </p:cNvSpPr>
          <p:nvPr>
            <p:ph type="title"/>
          </p:nvPr>
        </p:nvSpPr>
        <p:spPr>
          <a:xfrm>
            <a:off x="652463" y="96837"/>
            <a:ext cx="10701337" cy="1325563"/>
          </a:xfrm>
        </p:spPr>
        <p:txBody>
          <a:bodyPr/>
          <a:lstStyle/>
          <a:p>
            <a:r>
              <a:rPr lang="nl-NL" dirty="0"/>
              <a:t>In </a:t>
            </a:r>
            <a:r>
              <a:rPr lang="nl-NL" dirty="0" err="1"/>
              <a:t>sum</a:t>
            </a:r>
            <a:r>
              <a:rPr lang="nl-NL"/>
              <a:t>: Impact</a:t>
            </a:r>
            <a:endParaRPr lang="nl-NL" dirty="0"/>
          </a:p>
        </p:txBody>
      </p:sp>
      <p:sp>
        <p:nvSpPr>
          <p:cNvPr id="3" name="Tijdelijke aanduiding voor voettekst 2">
            <a:extLst>
              <a:ext uri="{FF2B5EF4-FFF2-40B4-BE49-F238E27FC236}">
                <a16:creationId xmlns:a16="http://schemas.microsoft.com/office/drawing/2014/main" id="{C29CE682-0728-5D86-C76B-1848E7ECF913}"/>
              </a:ext>
            </a:extLst>
          </p:cNvPr>
          <p:cNvSpPr>
            <a:spLocks noGrp="1"/>
          </p:cNvSpPr>
          <p:nvPr>
            <p:ph type="ftr" idx="10"/>
          </p:nvPr>
        </p:nvSpPr>
        <p:spPr/>
        <p:txBody>
          <a:bodyPr/>
          <a:lstStyle/>
          <a:p>
            <a:r>
              <a:rPr lang="en-US"/>
              <a:t>2nd review, April  20th 2026, online</a:t>
            </a:r>
            <a:endParaRPr lang="nl-NL"/>
          </a:p>
        </p:txBody>
      </p:sp>
      <p:sp>
        <p:nvSpPr>
          <p:cNvPr id="4" name="Tijdelijke aanduiding voor tekst 3">
            <a:extLst>
              <a:ext uri="{FF2B5EF4-FFF2-40B4-BE49-F238E27FC236}">
                <a16:creationId xmlns:a16="http://schemas.microsoft.com/office/drawing/2014/main" id="{DE4B0F3A-C39F-9C75-A4E9-D34D3D7DEAB6}"/>
              </a:ext>
            </a:extLst>
          </p:cNvPr>
          <p:cNvSpPr>
            <a:spLocks noGrp="1"/>
          </p:cNvSpPr>
          <p:nvPr>
            <p:ph type="body" sz="quarter" idx="12"/>
          </p:nvPr>
        </p:nvSpPr>
        <p:spPr>
          <a:xfrm>
            <a:off x="652463" y="1422400"/>
            <a:ext cx="5291137" cy="4443413"/>
          </a:xfrm>
        </p:spPr>
        <p:txBody>
          <a:bodyPr/>
          <a:lstStyle/>
          <a:p>
            <a:r>
              <a:rPr lang="nl-NL" b="1" dirty="0" err="1"/>
              <a:t>Scientific</a:t>
            </a:r>
            <a:r>
              <a:rPr lang="nl-NL" dirty="0"/>
              <a:t> impact</a:t>
            </a:r>
          </a:p>
          <a:p>
            <a:pPr lvl="1"/>
            <a:r>
              <a:rPr lang="nl-NL" dirty="0" err="1"/>
              <a:t>Theory</a:t>
            </a:r>
            <a:r>
              <a:rPr lang="nl-NL" dirty="0"/>
              <a:t> of </a:t>
            </a:r>
            <a:r>
              <a:rPr lang="nl-NL" dirty="0" err="1"/>
              <a:t>value</a:t>
            </a:r>
            <a:r>
              <a:rPr lang="nl-NL" dirty="0"/>
              <a:t> of </a:t>
            </a:r>
            <a:r>
              <a:rPr lang="nl-NL" dirty="0" err="1"/>
              <a:t>music</a:t>
            </a:r>
            <a:r>
              <a:rPr lang="nl-NL" dirty="0"/>
              <a:t> and </a:t>
            </a:r>
            <a:r>
              <a:rPr lang="nl-NL" dirty="0" err="1"/>
              <a:t>experimental</a:t>
            </a:r>
            <a:r>
              <a:rPr lang="nl-NL" dirty="0"/>
              <a:t> </a:t>
            </a:r>
            <a:r>
              <a:rPr lang="nl-NL" dirty="0" err="1"/>
              <a:t>results</a:t>
            </a:r>
            <a:r>
              <a:rPr lang="nl-NL" dirty="0"/>
              <a:t>, </a:t>
            </a:r>
            <a:r>
              <a:rPr lang="nl-NL" dirty="0" err="1"/>
              <a:t>ontology</a:t>
            </a:r>
            <a:r>
              <a:rPr lang="nl-NL" dirty="0"/>
              <a:t> of </a:t>
            </a:r>
            <a:r>
              <a:rPr lang="nl-NL" dirty="0" err="1"/>
              <a:t>music</a:t>
            </a:r>
            <a:r>
              <a:rPr lang="nl-NL" dirty="0"/>
              <a:t>, </a:t>
            </a:r>
            <a:r>
              <a:rPr lang="nl-NL" dirty="0" err="1"/>
              <a:t>validated</a:t>
            </a:r>
            <a:r>
              <a:rPr lang="nl-NL" dirty="0"/>
              <a:t> </a:t>
            </a:r>
            <a:r>
              <a:rPr lang="nl-NL" dirty="0" err="1"/>
              <a:t>use</a:t>
            </a:r>
            <a:r>
              <a:rPr lang="nl-NL" dirty="0"/>
              <a:t> &amp; design of SMPC/HE </a:t>
            </a:r>
            <a:r>
              <a:rPr lang="nl-NL" dirty="0" err="1"/>
              <a:t>applications</a:t>
            </a:r>
            <a:endParaRPr lang="nl-NL" dirty="0"/>
          </a:p>
          <a:p>
            <a:r>
              <a:rPr lang="nl-NL" b="1" dirty="0" err="1"/>
              <a:t>Economic</a:t>
            </a:r>
            <a:r>
              <a:rPr lang="nl-NL" dirty="0"/>
              <a:t> impact</a:t>
            </a:r>
          </a:p>
          <a:p>
            <a:pPr lvl="1"/>
            <a:r>
              <a:rPr lang="nl-NL" dirty="0" err="1"/>
              <a:t>Better</a:t>
            </a:r>
            <a:r>
              <a:rPr lang="nl-NL" dirty="0"/>
              <a:t> </a:t>
            </a:r>
            <a:r>
              <a:rPr lang="nl-NL" dirty="0" err="1"/>
              <a:t>understanding</a:t>
            </a:r>
            <a:r>
              <a:rPr lang="nl-NL" dirty="0"/>
              <a:t> of </a:t>
            </a:r>
            <a:r>
              <a:rPr lang="nl-NL" dirty="0" err="1"/>
              <a:t>the</a:t>
            </a:r>
            <a:r>
              <a:rPr lang="nl-NL" dirty="0"/>
              <a:t> </a:t>
            </a:r>
            <a:r>
              <a:rPr lang="nl-NL" dirty="0" err="1"/>
              <a:t>economic</a:t>
            </a:r>
            <a:r>
              <a:rPr lang="nl-NL" dirty="0"/>
              <a:t> </a:t>
            </a:r>
            <a:r>
              <a:rPr lang="nl-NL" dirty="0" err="1"/>
              <a:t>value</a:t>
            </a:r>
            <a:r>
              <a:rPr lang="nl-NL" dirty="0"/>
              <a:t> of </a:t>
            </a:r>
            <a:r>
              <a:rPr lang="nl-NL" dirty="0" err="1"/>
              <a:t>music</a:t>
            </a:r>
            <a:r>
              <a:rPr lang="nl-NL" dirty="0"/>
              <a:t> </a:t>
            </a:r>
            <a:r>
              <a:rPr lang="nl-NL" dirty="0" err="1"/>
              <a:t>for</a:t>
            </a:r>
            <a:r>
              <a:rPr lang="nl-NL" dirty="0"/>
              <a:t> </a:t>
            </a:r>
            <a:r>
              <a:rPr lang="nl-NL" dirty="0" err="1"/>
              <a:t>retail</a:t>
            </a:r>
            <a:r>
              <a:rPr lang="nl-NL" dirty="0"/>
              <a:t> and </a:t>
            </a:r>
            <a:r>
              <a:rPr lang="nl-NL" dirty="0" err="1"/>
              <a:t>hospitality</a:t>
            </a:r>
            <a:r>
              <a:rPr lang="nl-NL" dirty="0"/>
              <a:t> (</a:t>
            </a:r>
            <a:r>
              <a:rPr lang="nl-NL" dirty="0" err="1"/>
              <a:t>customers</a:t>
            </a:r>
            <a:r>
              <a:rPr lang="nl-NL" dirty="0"/>
              <a:t> and employees)</a:t>
            </a:r>
          </a:p>
          <a:p>
            <a:pPr lvl="1"/>
            <a:r>
              <a:rPr lang="nl-NL" dirty="0"/>
              <a:t>More </a:t>
            </a:r>
            <a:r>
              <a:rPr lang="nl-NL" dirty="0" err="1"/>
              <a:t>precise</a:t>
            </a:r>
            <a:r>
              <a:rPr lang="nl-NL" dirty="0"/>
              <a:t> </a:t>
            </a:r>
            <a:r>
              <a:rPr lang="nl-NL" dirty="0" err="1"/>
              <a:t>allocation</a:t>
            </a:r>
            <a:r>
              <a:rPr lang="nl-NL" dirty="0"/>
              <a:t> of </a:t>
            </a:r>
            <a:r>
              <a:rPr lang="nl-NL" dirty="0" err="1"/>
              <a:t>collected</a:t>
            </a:r>
            <a:r>
              <a:rPr lang="nl-NL" dirty="0"/>
              <a:t> </a:t>
            </a:r>
            <a:r>
              <a:rPr lang="nl-NL" dirty="0" err="1"/>
              <a:t>fees</a:t>
            </a:r>
            <a:r>
              <a:rPr lang="nl-NL" dirty="0"/>
              <a:t> to </a:t>
            </a:r>
            <a:r>
              <a:rPr lang="nl-NL" dirty="0" err="1"/>
              <a:t>rightsholders</a:t>
            </a:r>
            <a:endParaRPr lang="nl-NL" dirty="0"/>
          </a:p>
        </p:txBody>
      </p:sp>
      <p:sp>
        <p:nvSpPr>
          <p:cNvPr id="5" name="Tijdelijke aanduiding voor tekst 3">
            <a:extLst>
              <a:ext uri="{FF2B5EF4-FFF2-40B4-BE49-F238E27FC236}">
                <a16:creationId xmlns:a16="http://schemas.microsoft.com/office/drawing/2014/main" id="{ACBB1B10-792A-A7AD-92E0-BC6F450B1163}"/>
              </a:ext>
            </a:extLst>
          </p:cNvPr>
          <p:cNvSpPr txBox="1">
            <a:spLocks/>
          </p:cNvSpPr>
          <p:nvPr/>
        </p:nvSpPr>
        <p:spPr>
          <a:xfrm>
            <a:off x="6122194" y="632618"/>
            <a:ext cx="5291137" cy="44434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1000"/>
              </a:spcBef>
              <a:spcAft>
                <a:spcPts val="0"/>
              </a:spcAft>
              <a:buClr>
                <a:srgbClr val="0070C0"/>
              </a:buClr>
              <a:buSzPts val="1500"/>
              <a:buFont typeface="Arial"/>
              <a:buChar char="•"/>
              <a:defRPr sz="2000" b="0" i="0" u="none" strike="noStrike" cap="none">
                <a:solidFill>
                  <a:srgbClr val="0070C0"/>
                </a:solidFill>
                <a:latin typeface="Arial" panose="020B0604020202020204" pitchFamily="34" charset="0"/>
                <a:ea typeface="Play"/>
                <a:cs typeface="Arial" panose="020B0604020202020204" pitchFamily="34" charset="0"/>
                <a:sym typeface="Play"/>
              </a:defRPr>
            </a:lvl1pPr>
            <a:lvl2pPr marL="914400" marR="0" lvl="1" indent="-314325" algn="l" rtl="0">
              <a:lnSpc>
                <a:spcPct val="120000"/>
              </a:lnSpc>
              <a:spcBef>
                <a:spcPts val="500"/>
              </a:spcBef>
              <a:spcAft>
                <a:spcPts val="0"/>
              </a:spcAft>
              <a:buClr>
                <a:srgbClr val="0070C0"/>
              </a:buClr>
              <a:buSzPts val="1350"/>
              <a:buFont typeface="Arial"/>
              <a:buChar char="•"/>
              <a:defRPr sz="1800" b="0" i="0" u="none" strike="noStrike" cap="none">
                <a:solidFill>
                  <a:srgbClr val="0070C0"/>
                </a:solidFill>
                <a:latin typeface="Arial" panose="020B0604020202020204" pitchFamily="34" charset="0"/>
                <a:ea typeface="Play"/>
                <a:cs typeface="Arial" panose="020B0604020202020204" pitchFamily="34" charset="0"/>
                <a:sym typeface="Play"/>
              </a:defRPr>
            </a:lvl2pPr>
            <a:lvl3pPr marL="1371600" marR="0" lvl="2" indent="-304800" algn="l" rtl="0">
              <a:lnSpc>
                <a:spcPct val="120000"/>
              </a:lnSpc>
              <a:spcBef>
                <a:spcPts val="500"/>
              </a:spcBef>
              <a:spcAft>
                <a:spcPts val="0"/>
              </a:spcAft>
              <a:buClr>
                <a:srgbClr val="0070C0"/>
              </a:buClr>
              <a:buSzPts val="1200"/>
              <a:buFont typeface="Arial"/>
              <a:buChar char="•"/>
              <a:defRPr sz="1600" b="0" i="0" u="none" strike="noStrike" cap="none">
                <a:solidFill>
                  <a:srgbClr val="0070C0"/>
                </a:solidFill>
                <a:latin typeface="Arial" panose="020B0604020202020204" pitchFamily="34" charset="0"/>
                <a:ea typeface="Play"/>
                <a:cs typeface="Arial" panose="020B0604020202020204" pitchFamily="34" charset="0"/>
                <a:sym typeface="Play"/>
              </a:defRPr>
            </a:lvl3pPr>
            <a:lvl4pPr marL="1828800" marR="0" lvl="3" indent="-295275" algn="l" rtl="0">
              <a:lnSpc>
                <a:spcPct val="120000"/>
              </a:lnSpc>
              <a:spcBef>
                <a:spcPts val="500"/>
              </a:spcBef>
              <a:spcAft>
                <a:spcPts val="0"/>
              </a:spcAft>
              <a:buClr>
                <a:srgbClr val="0070C0"/>
              </a:buClr>
              <a:buSzPts val="1050"/>
              <a:buFont typeface="Arial"/>
              <a:buChar char="•"/>
              <a:defRPr sz="1400" b="0" i="0" u="none" strike="noStrike" cap="none">
                <a:solidFill>
                  <a:srgbClr val="0070C0"/>
                </a:solidFill>
                <a:latin typeface="Arial" panose="020B0604020202020204" pitchFamily="34" charset="0"/>
                <a:ea typeface="Play"/>
                <a:cs typeface="Arial" panose="020B0604020202020204" pitchFamily="34" charset="0"/>
                <a:sym typeface="Play"/>
              </a:defRPr>
            </a:lvl4pPr>
            <a:lvl5pPr marL="2286000" marR="0" lvl="4" indent="-295275" algn="l" rtl="0">
              <a:lnSpc>
                <a:spcPct val="120000"/>
              </a:lnSpc>
              <a:spcBef>
                <a:spcPts val="500"/>
              </a:spcBef>
              <a:spcAft>
                <a:spcPts val="0"/>
              </a:spcAft>
              <a:buClr>
                <a:srgbClr val="0070C0"/>
              </a:buClr>
              <a:buSzPts val="1050"/>
              <a:buFont typeface="Arial"/>
              <a:buChar char="•"/>
              <a:defRPr sz="1400" b="0" i="0" u="none" strike="noStrike" cap="none">
                <a:solidFill>
                  <a:srgbClr val="0070C0"/>
                </a:solidFill>
                <a:latin typeface="Arial" panose="020B0604020202020204" pitchFamily="34" charset="0"/>
                <a:ea typeface="Play"/>
                <a:cs typeface="Arial" panose="020B0604020202020204" pitchFamily="34" charset="0"/>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r>
              <a:rPr lang="nl-NL" b="1" dirty="0" err="1"/>
              <a:t>Societal</a:t>
            </a:r>
            <a:r>
              <a:rPr lang="nl-NL" dirty="0"/>
              <a:t> impact</a:t>
            </a:r>
          </a:p>
          <a:p>
            <a:pPr lvl="1"/>
            <a:r>
              <a:rPr lang="nl-NL" dirty="0" err="1"/>
              <a:t>Transparency</a:t>
            </a:r>
            <a:r>
              <a:rPr lang="nl-NL" dirty="0"/>
              <a:t> of </a:t>
            </a:r>
            <a:r>
              <a:rPr lang="nl-NL" dirty="0" err="1"/>
              <a:t>music</a:t>
            </a:r>
            <a:r>
              <a:rPr lang="nl-NL" dirty="0"/>
              <a:t> </a:t>
            </a:r>
            <a:r>
              <a:rPr lang="nl-NL" dirty="0" err="1"/>
              <a:t>use</a:t>
            </a:r>
            <a:r>
              <a:rPr lang="nl-NL" dirty="0"/>
              <a:t> to </a:t>
            </a:r>
            <a:r>
              <a:rPr lang="nl-NL" dirty="0" err="1"/>
              <a:t>musicians</a:t>
            </a:r>
            <a:endParaRPr lang="nl-NL" dirty="0"/>
          </a:p>
          <a:p>
            <a:pPr lvl="1"/>
            <a:r>
              <a:rPr lang="nl-NL" dirty="0" err="1"/>
              <a:t>Better</a:t>
            </a:r>
            <a:r>
              <a:rPr lang="nl-NL" dirty="0"/>
              <a:t> </a:t>
            </a:r>
            <a:r>
              <a:rPr lang="nl-NL" dirty="0" err="1"/>
              <a:t>understanding</a:t>
            </a:r>
            <a:r>
              <a:rPr lang="nl-NL" dirty="0"/>
              <a:t> of </a:t>
            </a:r>
            <a:r>
              <a:rPr lang="nl-NL" dirty="0" err="1"/>
              <a:t>societal</a:t>
            </a:r>
            <a:r>
              <a:rPr lang="nl-NL" dirty="0"/>
              <a:t> </a:t>
            </a:r>
            <a:r>
              <a:rPr lang="nl-NL" dirty="0" err="1"/>
              <a:t>value</a:t>
            </a:r>
            <a:r>
              <a:rPr lang="nl-NL" dirty="0"/>
              <a:t> (e.g. festivals)</a:t>
            </a:r>
          </a:p>
          <a:p>
            <a:pPr lvl="1"/>
            <a:r>
              <a:rPr lang="nl-NL" dirty="0" err="1"/>
              <a:t>Better</a:t>
            </a:r>
            <a:r>
              <a:rPr lang="nl-NL" dirty="0"/>
              <a:t> </a:t>
            </a:r>
            <a:r>
              <a:rPr lang="nl-NL" dirty="0" err="1"/>
              <a:t>understanding</a:t>
            </a:r>
            <a:r>
              <a:rPr lang="nl-NL" dirty="0"/>
              <a:t> of </a:t>
            </a:r>
            <a:r>
              <a:rPr lang="nl-NL" dirty="0" err="1"/>
              <a:t>therapeutical</a:t>
            </a:r>
            <a:r>
              <a:rPr lang="nl-NL" dirty="0"/>
              <a:t> </a:t>
            </a:r>
            <a:r>
              <a:rPr lang="nl-NL" dirty="0" err="1"/>
              <a:t>value</a:t>
            </a:r>
            <a:endParaRPr lang="nl-NL" dirty="0"/>
          </a:p>
          <a:p>
            <a:r>
              <a:rPr lang="nl-NL" b="1" dirty="0" err="1"/>
              <a:t>Technological</a:t>
            </a:r>
            <a:r>
              <a:rPr lang="nl-NL" dirty="0"/>
              <a:t> impact</a:t>
            </a:r>
          </a:p>
          <a:p>
            <a:pPr lvl="1"/>
            <a:r>
              <a:rPr lang="nl-NL" dirty="0" err="1"/>
              <a:t>Fully</a:t>
            </a:r>
            <a:r>
              <a:rPr lang="nl-NL" dirty="0"/>
              <a:t> </a:t>
            </a:r>
            <a:r>
              <a:rPr lang="nl-NL" dirty="0" err="1"/>
              <a:t>decentralized</a:t>
            </a:r>
            <a:r>
              <a:rPr lang="nl-NL" dirty="0"/>
              <a:t> </a:t>
            </a:r>
            <a:r>
              <a:rPr lang="nl-NL" dirty="0" err="1"/>
              <a:t>architecture</a:t>
            </a:r>
            <a:r>
              <a:rPr lang="nl-NL" dirty="0"/>
              <a:t> to </a:t>
            </a:r>
            <a:r>
              <a:rPr lang="nl-NL" dirty="0" err="1"/>
              <a:t>harvest</a:t>
            </a:r>
            <a:r>
              <a:rPr lang="nl-NL" dirty="0"/>
              <a:t> </a:t>
            </a:r>
            <a:r>
              <a:rPr lang="nl-NL" dirty="0" err="1"/>
              <a:t>music</a:t>
            </a:r>
            <a:r>
              <a:rPr lang="nl-NL" dirty="0"/>
              <a:t> </a:t>
            </a:r>
            <a:r>
              <a:rPr lang="nl-NL" dirty="0" err="1"/>
              <a:t>usage</a:t>
            </a:r>
            <a:r>
              <a:rPr lang="nl-NL" dirty="0"/>
              <a:t> and </a:t>
            </a:r>
            <a:r>
              <a:rPr lang="nl-NL" dirty="0" err="1"/>
              <a:t>revenue</a:t>
            </a:r>
            <a:r>
              <a:rPr lang="nl-NL" dirty="0"/>
              <a:t> fine-</a:t>
            </a:r>
            <a:r>
              <a:rPr lang="nl-NL" dirty="0" err="1"/>
              <a:t>grained</a:t>
            </a:r>
            <a:r>
              <a:rPr lang="nl-NL" dirty="0"/>
              <a:t> data</a:t>
            </a:r>
          </a:p>
          <a:p>
            <a:pPr lvl="1"/>
            <a:r>
              <a:rPr lang="nl-NL" dirty="0"/>
              <a:t>Presentation of data in a </a:t>
            </a:r>
            <a:r>
              <a:rPr lang="nl-NL" dirty="0" err="1"/>
              <a:t>rich</a:t>
            </a:r>
            <a:r>
              <a:rPr lang="nl-NL" dirty="0"/>
              <a:t> way to stakeholders</a:t>
            </a:r>
          </a:p>
          <a:p>
            <a:pPr lvl="1"/>
            <a:r>
              <a:rPr lang="nl-NL" dirty="0" err="1"/>
              <a:t>Ecosystem</a:t>
            </a:r>
            <a:r>
              <a:rPr lang="nl-NL" dirty="0"/>
              <a:t>-level analysis </a:t>
            </a:r>
            <a:r>
              <a:rPr lang="nl-NL" dirty="0" err="1"/>
              <a:t>tooling</a:t>
            </a:r>
            <a:r>
              <a:rPr lang="nl-NL" dirty="0"/>
              <a:t> of </a:t>
            </a:r>
            <a:r>
              <a:rPr lang="nl-NL" dirty="0" err="1"/>
              <a:t>the</a:t>
            </a:r>
            <a:r>
              <a:rPr lang="nl-NL" dirty="0"/>
              <a:t> </a:t>
            </a:r>
            <a:r>
              <a:rPr lang="nl-NL" dirty="0" err="1"/>
              <a:t>music</a:t>
            </a:r>
            <a:r>
              <a:rPr lang="nl-NL" dirty="0"/>
              <a:t> </a:t>
            </a:r>
            <a:r>
              <a:rPr lang="nl-NL" dirty="0" err="1"/>
              <a:t>ecosystem</a:t>
            </a:r>
            <a:endParaRPr lang="nl-NL" dirty="0"/>
          </a:p>
          <a:p>
            <a:pPr lvl="1"/>
            <a:endParaRPr lang="nl-NL" dirty="0"/>
          </a:p>
          <a:p>
            <a:pPr lvl="1"/>
            <a:endParaRPr lang="nl-NL" dirty="0"/>
          </a:p>
        </p:txBody>
      </p:sp>
    </p:spTree>
    <p:extLst>
      <p:ext uri="{BB962C8B-B14F-4D97-AF65-F5344CB8AC3E}">
        <p14:creationId xmlns:p14="http://schemas.microsoft.com/office/powerpoint/2010/main" val="150245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336BAF-C68D-7CDD-CD7A-46261B1C6749}"/>
              </a:ext>
            </a:extLst>
          </p:cNvPr>
          <p:cNvSpPr>
            <a:spLocks noGrp="1"/>
          </p:cNvSpPr>
          <p:nvPr>
            <p:ph type="title"/>
          </p:nvPr>
        </p:nvSpPr>
        <p:spPr/>
        <p:txBody>
          <a:bodyPr/>
          <a:lstStyle/>
          <a:p>
            <a:endParaRPr lang="en-NL"/>
          </a:p>
        </p:txBody>
      </p:sp>
      <p:sp>
        <p:nvSpPr>
          <p:cNvPr id="7" name="Slide Number Placeholder 6">
            <a:extLst>
              <a:ext uri="{FF2B5EF4-FFF2-40B4-BE49-F238E27FC236}">
                <a16:creationId xmlns:a16="http://schemas.microsoft.com/office/drawing/2014/main" id="{895F125B-2DA8-98E3-9978-59D7919F7F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8</a:t>
            </a:fld>
            <a:endParaRPr lang="en-NL"/>
          </a:p>
        </p:txBody>
      </p:sp>
      <p:sp>
        <p:nvSpPr>
          <p:cNvPr id="9" name="Text Placeholder 8">
            <a:extLst>
              <a:ext uri="{FF2B5EF4-FFF2-40B4-BE49-F238E27FC236}">
                <a16:creationId xmlns:a16="http://schemas.microsoft.com/office/drawing/2014/main" id="{15349660-1D2F-A2A3-8CCF-CB3582DDF2A5}"/>
              </a:ext>
            </a:extLst>
          </p:cNvPr>
          <p:cNvSpPr>
            <a:spLocks noGrp="1"/>
          </p:cNvSpPr>
          <p:nvPr>
            <p:ph type="body" idx="1"/>
          </p:nvPr>
        </p:nvSpPr>
        <p:spPr/>
        <p:txBody>
          <a:bodyPr/>
          <a:lstStyle/>
          <a:p>
            <a:endParaRPr lang="en-NL"/>
          </a:p>
        </p:txBody>
      </p:sp>
      <p:pic>
        <p:nvPicPr>
          <p:cNvPr id="10" name="Imagen 30">
            <a:extLst>
              <a:ext uri="{FF2B5EF4-FFF2-40B4-BE49-F238E27FC236}">
                <a16:creationId xmlns:a16="http://schemas.microsoft.com/office/drawing/2014/main" id="{338F463E-3005-9BD9-02DE-1253EF36F9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63" y="196886"/>
            <a:ext cx="11111447" cy="6707054"/>
          </a:xfrm>
          <a:prstGeom prst="rect">
            <a:avLst/>
          </a:prstGeom>
          <a:noFill/>
        </p:spPr>
      </p:pic>
    </p:spTree>
    <p:extLst>
      <p:ext uri="{BB962C8B-B14F-4D97-AF65-F5344CB8AC3E}">
        <p14:creationId xmlns:p14="http://schemas.microsoft.com/office/powerpoint/2010/main" val="111127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DC1F-620C-BE62-0505-5B9912413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03056-EF8A-5A35-CAE4-EB53DD3898D5}"/>
              </a:ext>
            </a:extLst>
          </p:cNvPr>
          <p:cNvSpPr>
            <a:spLocks noGrp="1"/>
          </p:cNvSpPr>
          <p:nvPr>
            <p:ph type="title"/>
          </p:nvPr>
        </p:nvSpPr>
        <p:spPr>
          <a:xfrm>
            <a:off x="914400" y="914400"/>
            <a:ext cx="2369124" cy="3579743"/>
          </a:xfrm>
        </p:spPr>
        <p:txBody>
          <a:bodyPr anchor="t">
            <a:normAutofit/>
          </a:bodyPr>
          <a:lstStyle/>
          <a:p>
            <a:r>
              <a:rPr lang="en-US" b="1" dirty="0"/>
              <a:t>Context </a:t>
            </a:r>
            <a:r>
              <a:rPr lang="en-US" dirty="0"/>
              <a:t>of Music Creation</a:t>
            </a:r>
            <a:endParaRPr lang="en-GB" dirty="0"/>
          </a:p>
        </p:txBody>
      </p:sp>
      <p:sp>
        <p:nvSpPr>
          <p:cNvPr id="7" name="Text Placeholder 6">
            <a:extLst>
              <a:ext uri="{FF2B5EF4-FFF2-40B4-BE49-F238E27FC236}">
                <a16:creationId xmlns:a16="http://schemas.microsoft.com/office/drawing/2014/main" id="{8AE004BC-DDE0-5CB3-3796-F78E29C20DEF}"/>
              </a:ext>
            </a:extLst>
          </p:cNvPr>
          <p:cNvSpPr>
            <a:spLocks noGrp="1"/>
          </p:cNvSpPr>
          <p:nvPr>
            <p:ph type="body" idx="1"/>
          </p:nvPr>
        </p:nvSpPr>
        <p:spPr/>
        <p:txBody>
          <a:bodyPr/>
          <a:lstStyle/>
          <a:p>
            <a:endParaRPr lang="en-NL"/>
          </a:p>
        </p:txBody>
      </p:sp>
      <p:sp>
        <p:nvSpPr>
          <p:cNvPr id="3" name="Slide Number Placeholder 2">
            <a:extLst>
              <a:ext uri="{FF2B5EF4-FFF2-40B4-BE49-F238E27FC236}">
                <a16:creationId xmlns:a16="http://schemas.microsoft.com/office/drawing/2014/main" id="{DB6BE14F-614C-BEFB-2C97-3BD5EFDB92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9</a:t>
            </a:fld>
            <a:endParaRPr lang="en-NL"/>
          </a:p>
        </p:txBody>
      </p:sp>
      <p:pic>
        <p:nvPicPr>
          <p:cNvPr id="5" name="Picture 4">
            <a:extLst>
              <a:ext uri="{FF2B5EF4-FFF2-40B4-BE49-F238E27FC236}">
                <a16:creationId xmlns:a16="http://schemas.microsoft.com/office/drawing/2014/main" id="{EF95BADD-AE85-36A3-BB79-6B85B5C5C782}"/>
              </a:ext>
            </a:extLst>
          </p:cNvPr>
          <p:cNvPicPr>
            <a:picLocks noChangeAspect="1"/>
          </p:cNvPicPr>
          <p:nvPr/>
        </p:nvPicPr>
        <p:blipFill>
          <a:blip r:embed="rId3"/>
          <a:stretch>
            <a:fillRect/>
          </a:stretch>
        </p:blipFill>
        <p:spPr>
          <a:xfrm>
            <a:off x="3671888" y="667820"/>
            <a:ext cx="7772400" cy="4371975"/>
          </a:xfrm>
          <a:prstGeom prst="rect">
            <a:avLst/>
          </a:prstGeom>
        </p:spPr>
      </p:pic>
    </p:spTree>
    <p:extLst>
      <p:ext uri="{BB962C8B-B14F-4D97-AF65-F5344CB8AC3E}">
        <p14:creationId xmlns:p14="http://schemas.microsoft.com/office/powerpoint/2010/main" val="2965923302"/>
      </p:ext>
    </p:extLst>
  </p:cSld>
  <p:clrMapOvr>
    <a:masterClrMapping/>
  </p:clrMapOvr>
</p:sld>
</file>

<file path=ppt/theme/theme1.xml><?xml version="1.0" encoding="utf-8"?>
<a:theme xmlns:a="http://schemas.openxmlformats.org/drawingml/2006/main" name="CitationVTI">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2745</TotalTime>
  <Words>7889</Words>
  <Application>Microsoft Office PowerPoint</Application>
  <PresentationFormat>Widescreen</PresentationFormat>
  <Paragraphs>768</Paragraphs>
  <Slides>79</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Wingdings</vt:lpstr>
      <vt:lpstr>Calibri</vt:lpstr>
      <vt:lpstr>Aptos Narrow</vt:lpstr>
      <vt:lpstr>Franklin Gothic Medium</vt:lpstr>
      <vt:lpstr>Helvetica Neue</vt:lpstr>
      <vt:lpstr>Arial</vt:lpstr>
      <vt:lpstr>Play</vt:lpstr>
      <vt:lpstr>NimbusRomNo9L-Regu</vt:lpstr>
      <vt:lpstr>CitationVTI</vt:lpstr>
      <vt:lpstr>A 360 DEGREES PERSPECTIVE ON THE VALUE OF MUSIC</vt:lpstr>
      <vt:lpstr>Agenda</vt:lpstr>
      <vt:lpstr>Agenda – cont’d</vt:lpstr>
      <vt:lpstr>Agenda – cont’d</vt:lpstr>
      <vt:lpstr>Work package 1 - Conceptualization and measurement of monetary and non-monetary value of music </vt:lpstr>
      <vt:lpstr>Music360 WP1: Theoretical foundation</vt:lpstr>
      <vt:lpstr>Why do we need a framework for the value of music?</vt:lpstr>
      <vt:lpstr>PowerPoint Presentation</vt:lpstr>
      <vt:lpstr>Context of Music Creation</vt:lpstr>
      <vt:lpstr>Living Lab Design: value measurement and analysis</vt:lpstr>
      <vt:lpstr>Data analysis proposed methods for the Living Labs</vt:lpstr>
      <vt:lpstr>WP 1 Main Conclusions</vt:lpstr>
      <vt:lpstr>Work package 2 - Standardized, trusted and unified collection of music metadata</vt:lpstr>
      <vt:lpstr>Work package 2 - Standardized, trusted and unified collection of music metadata  (Overview) </vt:lpstr>
      <vt:lpstr>Objective 2: Standardized, trusted and unified collection and representation of music metadata.   </vt:lpstr>
      <vt:lpstr>PowerPoint Presentation</vt:lpstr>
      <vt:lpstr>PowerPoint Presentation</vt:lpstr>
      <vt:lpstr>PowerPoint Presentation</vt:lpstr>
      <vt:lpstr>PowerPoint Presentation</vt:lpstr>
      <vt:lpstr>PowerPoint Presentation</vt:lpstr>
      <vt:lpstr>Music 360 architecture V2 – High Level Components</vt:lpstr>
      <vt:lpstr>Music360 Architecture – Technologies</vt:lpstr>
      <vt:lpstr>R7: Design of secure representation &amp; access permission of confidential metadata  </vt:lpstr>
      <vt:lpstr>OUT2: Application of homomorphic encryption </vt:lpstr>
      <vt:lpstr>OUT4: Better data quality  </vt:lpstr>
      <vt:lpstr>Conclusions</vt:lpstr>
      <vt:lpstr>Work package 3 - Stakeholder-level reporting and analysis of the value of music</vt:lpstr>
      <vt:lpstr>Objective 3: Stakeholder-level reporting and analysis of the value of music  </vt:lpstr>
      <vt:lpstr>The WP3 Journey: Delivering the Mandate</vt:lpstr>
      <vt:lpstr>The WP3 Journey: Delivering the Mandate</vt:lpstr>
      <vt:lpstr>Serving All Stakeholders Securely</vt:lpstr>
      <vt:lpstr>A Modern Decentralized Architecture</vt:lpstr>
      <vt:lpstr>The Music360 Dashboard v2 (Quantitative Insights)</vt:lpstr>
      <vt:lpstr>Integrating Qualitative Insights (Cultural Value)</vt:lpstr>
      <vt:lpstr>Democratizing Data: The Research Explorer Agent</vt:lpstr>
      <vt:lpstr>Results and outcomes</vt:lpstr>
      <vt:lpstr>Conclusion &amp; Future Potential</vt:lpstr>
      <vt:lpstr>Work package 4 - Ecosystem-level reporting and analysis of music value creation, distribution and consumption </vt:lpstr>
      <vt:lpstr>R9: Design of a Music360 platform for ecosystem value analysis and reporting</vt:lpstr>
      <vt:lpstr>R7: Design of secure representation &amp; access permission of confidential metadata </vt:lpstr>
      <vt:lpstr>OUT11 Evidence-based decision  making</vt:lpstr>
      <vt:lpstr>Work package 5 - Sustainable business model of Music360 solution</vt:lpstr>
      <vt:lpstr>Work Progress</vt:lpstr>
      <vt:lpstr>Stakeholder Engagement</vt:lpstr>
      <vt:lpstr>D5.1 – Business Model v1  </vt:lpstr>
      <vt:lpstr>Deliverable D5.2 – Sustainable Business Model v2</vt:lpstr>
      <vt:lpstr>Work package 6 - Living labs </vt:lpstr>
      <vt:lpstr> Work package 6 - Living labs     </vt:lpstr>
      <vt:lpstr> Work package 6 - Living labs     </vt:lpstr>
      <vt:lpstr> Work package 6 - Living labs     </vt:lpstr>
      <vt:lpstr>A field validated Music360 solution  </vt:lpstr>
      <vt:lpstr>Results and Outcomes</vt:lpstr>
      <vt:lpstr>Portugal — More Accurate Royalty Distribution</vt:lpstr>
      <vt:lpstr>Ireland - Insight Into the Value of Music (1/2)</vt:lpstr>
      <vt:lpstr>Netherlands &amp; Finland Insight Into the Value of Music (1/2)</vt:lpstr>
      <vt:lpstr>Spain - Insight Into the Value of Music (2/2)</vt:lpstr>
      <vt:lpstr>Evidence‑Based Decision Making</vt:lpstr>
      <vt:lpstr>Spain – “Left of field” Musical Application </vt:lpstr>
      <vt:lpstr>PowerPoint Presentation</vt:lpstr>
      <vt:lpstr>Work package 7 - Dissemination, communication and exploitation</vt:lpstr>
      <vt:lpstr>Work package 7 Dissemination, communication and exploitation    </vt:lpstr>
      <vt:lpstr>Music360 WP7 – Final Report Highlights</vt:lpstr>
      <vt:lpstr>Project Purpose</vt:lpstr>
      <vt:lpstr>Objectives</vt:lpstr>
      <vt:lpstr>KPI Performance</vt:lpstr>
      <vt:lpstr>Dissemination Activities</vt:lpstr>
      <vt:lpstr>Long Term Effects</vt:lpstr>
      <vt:lpstr>Exploitation &amp; Policy Follow up</vt:lpstr>
      <vt:lpstr>Conclusion</vt:lpstr>
      <vt:lpstr>Work package 8 - Project management and data management</vt:lpstr>
      <vt:lpstr>Work package 8 - Resources</vt:lpstr>
      <vt:lpstr>Work package 9 – Ethics </vt:lpstr>
      <vt:lpstr>Deliverables 9.1, 9.2 &amp; 9.3 – Participants/Personal Data Protection (reviewed)</vt:lpstr>
      <vt:lpstr>Deliverable 9.4 – Ethics External Board</vt:lpstr>
      <vt:lpstr>WP9 Ethics</vt:lpstr>
      <vt:lpstr>Deliverables 9.1, 9.2 &amp; 9.3 – Participants/Personal Data Protection (reviewed after Board reports)</vt:lpstr>
      <vt:lpstr>Deliverable 9.4 – Ethics External Board</vt:lpstr>
      <vt:lpstr>Deliverables 9.5, 9.6 &amp; 9.7 –Reports by the External Ethics Board </vt:lpstr>
      <vt:lpstr>In sum: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Kohestani, L. (Lima)</dc:creator>
  <cp:lastModifiedBy>Gordijn, J. (J)</cp:lastModifiedBy>
  <cp:revision>99</cp:revision>
  <dcterms:created xsi:type="dcterms:W3CDTF">2023-04-28T15:12:39Z</dcterms:created>
  <dcterms:modified xsi:type="dcterms:W3CDTF">2026-04-17T18:13:00Z</dcterms:modified>
</cp:coreProperties>
</file>